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8" r:id="rId1"/>
    <p:sldMasterId id="2147483670" r:id="rId2"/>
  </p:sldMasterIdLst>
  <p:notesMasterIdLst>
    <p:notesMasterId r:id="rId54"/>
  </p:notesMasterIdLst>
  <p:handoutMasterIdLst>
    <p:handoutMasterId r:id="rId55"/>
  </p:handoutMasterIdLst>
  <p:sldIdLst>
    <p:sldId id="421" r:id="rId3"/>
    <p:sldId id="384" r:id="rId4"/>
    <p:sldId id="269" r:id="rId5"/>
    <p:sldId id="417" r:id="rId6"/>
    <p:sldId id="385" r:id="rId7"/>
    <p:sldId id="394" r:id="rId8"/>
    <p:sldId id="281" r:id="rId9"/>
    <p:sldId id="376" r:id="rId10"/>
    <p:sldId id="416" r:id="rId11"/>
    <p:sldId id="399" r:id="rId12"/>
    <p:sldId id="386" r:id="rId13"/>
    <p:sldId id="387" r:id="rId14"/>
    <p:sldId id="389" r:id="rId15"/>
    <p:sldId id="391" r:id="rId16"/>
    <p:sldId id="392" r:id="rId17"/>
    <p:sldId id="379" r:id="rId18"/>
    <p:sldId id="418" r:id="rId19"/>
    <p:sldId id="360" r:id="rId20"/>
    <p:sldId id="361" r:id="rId21"/>
    <p:sldId id="363" r:id="rId22"/>
    <p:sldId id="395" r:id="rId23"/>
    <p:sldId id="298" r:id="rId24"/>
    <p:sldId id="299" r:id="rId25"/>
    <p:sldId id="401" r:id="rId26"/>
    <p:sldId id="419" r:id="rId27"/>
    <p:sldId id="403" r:id="rId28"/>
    <p:sldId id="414" r:id="rId29"/>
    <p:sldId id="404" r:id="rId30"/>
    <p:sldId id="406" r:id="rId31"/>
    <p:sldId id="407" r:id="rId32"/>
    <p:sldId id="408" r:id="rId33"/>
    <p:sldId id="409" r:id="rId34"/>
    <p:sldId id="410" r:id="rId35"/>
    <p:sldId id="412" r:id="rId36"/>
    <p:sldId id="324" r:id="rId37"/>
    <p:sldId id="325" r:id="rId38"/>
    <p:sldId id="400" r:id="rId39"/>
    <p:sldId id="326" r:id="rId40"/>
    <p:sldId id="328" r:id="rId41"/>
    <p:sldId id="329" r:id="rId42"/>
    <p:sldId id="396" r:id="rId43"/>
    <p:sldId id="330" r:id="rId44"/>
    <p:sldId id="331" r:id="rId45"/>
    <p:sldId id="332" r:id="rId46"/>
    <p:sldId id="333" r:id="rId47"/>
    <p:sldId id="334" r:id="rId48"/>
    <p:sldId id="398" r:id="rId49"/>
    <p:sldId id="337" r:id="rId50"/>
    <p:sldId id="338" r:id="rId51"/>
    <p:sldId id="415" r:id="rId52"/>
    <p:sldId id="397" r:id="rId53"/>
  </p:sldIdLst>
  <p:sldSz cx="12192000" cy="6858000"/>
  <p:notesSz cx="7102475" cy="9388475"/>
  <p:embeddedFontLst>
    <p:embeddedFont>
      <p:font typeface="Arial Black" panose="020B0A04020102020204" pitchFamily="34" charset="0"/>
      <p:bold r:id="rId56"/>
    </p:embeddedFont>
    <p:embeddedFont>
      <p:font typeface="Baskerville Old Face" panose="02020602080505020303" pitchFamily="18" charset="0"/>
      <p:regular r:id="rId57"/>
    </p:embeddedFont>
    <p:embeddedFont>
      <p:font typeface="Cambria" panose="02040503050406030204" pitchFamily="18" charset="0"/>
      <p:regular r:id="rId58"/>
      <p:bold r:id="rId59"/>
      <p:italic r:id="rId60"/>
      <p:boldItalic r:id="rId61"/>
    </p:embeddedFont>
    <p:embeddedFont>
      <p:font typeface="Century Gothic" panose="020B050202020202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Wingdings 2" panose="05020102010507070707" pitchFamily="18" charset="2"/>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69A4F-C039-4D17-ABA9-EE267A41CE92}" v="16" dt="2024-07-10T20:24:24.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1" autoAdjust="0"/>
    <p:restoredTop sz="86357" autoAdjust="0"/>
  </p:normalViewPr>
  <p:slideViewPr>
    <p:cSldViewPr>
      <p:cViewPr varScale="1">
        <p:scale>
          <a:sx n="95" d="100"/>
          <a:sy n="95" d="100"/>
        </p:scale>
        <p:origin x="396" y="90"/>
      </p:cViewPr>
      <p:guideLst>
        <p:guide orient="horz" pos="2160"/>
        <p:guide pos="3840"/>
      </p:guideLst>
    </p:cSldViewPr>
  </p:slideViewPr>
  <p:outlineViewPr>
    <p:cViewPr>
      <p:scale>
        <a:sx n="33" d="100"/>
        <a:sy n="33" d="100"/>
      </p:scale>
      <p:origin x="0" y="-3232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handoutMaster" Target="handoutMasters/handoutMaster1.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Butz" userId="58b9d8fbcddd281c" providerId="LiveId" clId="{322DD0E2-D12A-4B6D-AB72-57B544DF244E}"/>
    <pc:docChg chg="addSld delSld">
      <pc:chgData name="Bruce Butz" userId="58b9d8fbcddd281c" providerId="LiveId" clId="{322DD0E2-D12A-4B6D-AB72-57B544DF244E}" dt="2024-07-10T19:48:23.224" v="1" actId="2696"/>
      <pc:docMkLst>
        <pc:docMk/>
      </pc:docMkLst>
      <pc:sldChg chg="new del">
        <pc:chgData name="Bruce Butz" userId="58b9d8fbcddd281c" providerId="LiveId" clId="{322DD0E2-D12A-4B6D-AB72-57B544DF244E}" dt="2024-07-10T19:48:23.224" v="1" actId="2696"/>
        <pc:sldMkLst>
          <pc:docMk/>
          <pc:sldMk cId="2792625253" sldId="4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0"/>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t" anchorCtr="0" compatLnSpc="1">
            <a:prstTxWarp prst="textNoShape">
              <a:avLst/>
            </a:prstTxWarp>
          </a:bodyPr>
          <a:lstStyle>
            <a:lvl1pPr algn="l" eaLnBrk="1" hangingPunct="1">
              <a:defRPr sz="1200"/>
            </a:lvl1pPr>
          </a:lstStyle>
          <a:p>
            <a:endParaRPr lang="en-US" dirty="0"/>
          </a:p>
        </p:txBody>
      </p:sp>
      <p:sp>
        <p:nvSpPr>
          <p:cNvPr id="140291" name="Rectangle 3"/>
          <p:cNvSpPr>
            <a:spLocks noGrp="1" noChangeArrowheads="1"/>
          </p:cNvSpPr>
          <p:nvPr>
            <p:ph type="dt" sz="quarter" idx="1"/>
          </p:nvPr>
        </p:nvSpPr>
        <p:spPr bwMode="auto">
          <a:xfrm>
            <a:off x="4023094" y="0"/>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t" anchorCtr="0" compatLnSpc="1">
            <a:prstTxWarp prst="textNoShape">
              <a:avLst/>
            </a:prstTxWarp>
          </a:bodyPr>
          <a:lstStyle>
            <a:lvl1pPr algn="r" eaLnBrk="1" hangingPunct="1">
              <a:defRPr sz="1200"/>
            </a:lvl1pPr>
          </a:lstStyle>
          <a:p>
            <a:endParaRPr lang="en-US" dirty="0"/>
          </a:p>
        </p:txBody>
      </p:sp>
      <p:sp>
        <p:nvSpPr>
          <p:cNvPr id="140292" name="Rectangle 4"/>
          <p:cNvSpPr>
            <a:spLocks noGrp="1" noChangeArrowheads="1"/>
          </p:cNvSpPr>
          <p:nvPr>
            <p:ph type="ftr" sz="quarter" idx="2"/>
          </p:nvPr>
        </p:nvSpPr>
        <p:spPr bwMode="auto">
          <a:xfrm>
            <a:off x="1" y="8917422"/>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b" anchorCtr="0" compatLnSpc="1">
            <a:prstTxWarp prst="textNoShape">
              <a:avLst/>
            </a:prstTxWarp>
          </a:bodyPr>
          <a:lstStyle>
            <a:lvl1pPr algn="l" eaLnBrk="1" hangingPunct="1">
              <a:defRPr sz="1200"/>
            </a:lvl1pPr>
          </a:lstStyle>
          <a:p>
            <a:endParaRPr lang="en-US" dirty="0"/>
          </a:p>
        </p:txBody>
      </p:sp>
      <p:sp>
        <p:nvSpPr>
          <p:cNvPr id="140293" name="Rectangle 5"/>
          <p:cNvSpPr>
            <a:spLocks noGrp="1" noChangeArrowheads="1"/>
          </p:cNvSpPr>
          <p:nvPr>
            <p:ph type="sldNum" sz="quarter" idx="3"/>
          </p:nvPr>
        </p:nvSpPr>
        <p:spPr bwMode="auto">
          <a:xfrm>
            <a:off x="4023094" y="8917422"/>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b" anchorCtr="0" compatLnSpc="1">
            <a:prstTxWarp prst="textNoShape">
              <a:avLst/>
            </a:prstTxWarp>
          </a:bodyPr>
          <a:lstStyle>
            <a:lvl1pPr algn="r" eaLnBrk="1" hangingPunct="1">
              <a:defRPr sz="1200"/>
            </a:lvl1pPr>
          </a:lstStyle>
          <a:p>
            <a:fld id="{72C776C5-A345-4A65-BDAD-97F2723778C2}" type="slidenum">
              <a:rPr lang="en-US"/>
              <a:pPr/>
              <a:t>‹#›</a:t>
            </a:fld>
            <a:endParaRPr lang="en-US" dirty="0"/>
          </a:p>
        </p:txBody>
      </p:sp>
    </p:spTree>
    <p:extLst>
      <p:ext uri="{BB962C8B-B14F-4D97-AF65-F5344CB8AC3E}">
        <p14:creationId xmlns:p14="http://schemas.microsoft.com/office/powerpoint/2010/main" val="305803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t" anchorCtr="0" compatLnSpc="1">
            <a:prstTxWarp prst="textNoShape">
              <a:avLst/>
            </a:prstTxWarp>
          </a:bodyPr>
          <a:lstStyle>
            <a:lvl1pPr algn="l" eaLnBrk="1" hangingPunct="1">
              <a:defRPr sz="1200"/>
            </a:lvl1pPr>
          </a:lstStyle>
          <a:p>
            <a:endParaRPr lang="en-US" dirty="0"/>
          </a:p>
        </p:txBody>
      </p:sp>
      <p:sp>
        <p:nvSpPr>
          <p:cNvPr id="7171" name="Rectangle 3"/>
          <p:cNvSpPr>
            <a:spLocks noGrp="1" noChangeArrowheads="1"/>
          </p:cNvSpPr>
          <p:nvPr>
            <p:ph type="dt" idx="1"/>
          </p:nvPr>
        </p:nvSpPr>
        <p:spPr bwMode="auto">
          <a:xfrm>
            <a:off x="4023094" y="0"/>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t" anchorCtr="0" compatLnSpc="1">
            <a:prstTxWarp prst="textNoShape">
              <a:avLst/>
            </a:prstTxWarp>
          </a:bodyPr>
          <a:lstStyle>
            <a:lvl1pPr algn="r" eaLnBrk="1" hangingPunct="1">
              <a:defRPr sz="1200"/>
            </a:lvl1pPr>
          </a:lstStyle>
          <a:p>
            <a:endParaRPr lang="en-US" dirty="0"/>
          </a:p>
        </p:txBody>
      </p:sp>
      <p:sp>
        <p:nvSpPr>
          <p:cNvPr id="7172" name="Rectangle 4"/>
          <p:cNvSpPr>
            <a:spLocks noGrp="1" noRot="1" noChangeAspect="1" noChangeArrowheads="1" noTextEdit="1"/>
          </p:cNvSpPr>
          <p:nvPr>
            <p:ph type="sldImg" idx="2"/>
          </p:nvPr>
        </p:nvSpPr>
        <p:spPr bwMode="auto">
          <a:xfrm>
            <a:off x="422275" y="703263"/>
            <a:ext cx="6257925" cy="35210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1" y="8917422"/>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b" anchorCtr="0" compatLnSpc="1">
            <a:prstTxWarp prst="textNoShape">
              <a:avLst/>
            </a:prstTxWarp>
          </a:bodyPr>
          <a:lstStyle>
            <a:lvl1pPr algn="l" eaLnBrk="1" hangingPunct="1">
              <a:defRPr sz="1200"/>
            </a:lvl1pPr>
          </a:lstStyle>
          <a:p>
            <a:endParaRPr lang="en-US" dirty="0"/>
          </a:p>
        </p:txBody>
      </p:sp>
      <p:sp>
        <p:nvSpPr>
          <p:cNvPr id="7175" name="Rectangle 7"/>
          <p:cNvSpPr>
            <a:spLocks noGrp="1" noChangeArrowheads="1"/>
          </p:cNvSpPr>
          <p:nvPr>
            <p:ph type="sldNum" sz="quarter" idx="5"/>
          </p:nvPr>
        </p:nvSpPr>
        <p:spPr bwMode="auto">
          <a:xfrm>
            <a:off x="4023094" y="8917422"/>
            <a:ext cx="3077740"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5" tIns="47107" rIns="94215" bIns="47107" numCol="1" anchor="b" anchorCtr="0" compatLnSpc="1">
            <a:prstTxWarp prst="textNoShape">
              <a:avLst/>
            </a:prstTxWarp>
          </a:bodyPr>
          <a:lstStyle>
            <a:lvl1pPr algn="r" eaLnBrk="1" hangingPunct="1">
              <a:defRPr sz="1200"/>
            </a:lvl1pPr>
          </a:lstStyle>
          <a:p>
            <a:fld id="{8530316E-00D7-4389-8FFD-0E37F5DBE16B}" type="slidenum">
              <a:rPr lang="en-US"/>
              <a:pPr/>
              <a:t>‹#›</a:t>
            </a:fld>
            <a:endParaRPr lang="en-US" dirty="0"/>
          </a:p>
        </p:txBody>
      </p:sp>
    </p:spTree>
    <p:extLst>
      <p:ext uri="{BB962C8B-B14F-4D97-AF65-F5344CB8AC3E}">
        <p14:creationId xmlns:p14="http://schemas.microsoft.com/office/powerpoint/2010/main" val="41036170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A4045-EB2C-4325-940D-228E0E9F85F9}" type="slidenum">
              <a:rPr lang="en-US"/>
              <a:pPr/>
              <a:t>2</a:t>
            </a:fld>
            <a:endParaRPr lang="en-US" dirty="0"/>
          </a:p>
        </p:txBody>
      </p:sp>
      <p:sp>
        <p:nvSpPr>
          <p:cNvPr id="155650" name="Rectangle 2"/>
          <p:cNvSpPr>
            <a:spLocks noGrp="1" noRot="1" noChangeAspect="1" noChangeArrowheads="1" noTextEdit="1"/>
          </p:cNvSpPr>
          <p:nvPr>
            <p:ph type="sldImg"/>
          </p:nvPr>
        </p:nvSpPr>
        <p:spPr>
          <a:xfrm>
            <a:off x="422275" y="703263"/>
            <a:ext cx="6257925" cy="3521075"/>
          </a:xfrm>
          <a:ln/>
        </p:spPr>
      </p:sp>
      <p:sp>
        <p:nvSpPr>
          <p:cNvPr id="155651" name="Rectangle 3"/>
          <p:cNvSpPr>
            <a:spLocks noGrp="1" noChangeArrowheads="1"/>
          </p:cNvSpPr>
          <p:nvPr>
            <p:ph type="body" idx="1"/>
          </p:nvPr>
        </p:nvSpPr>
        <p:spPr/>
        <p:txBody>
          <a:bodyPr/>
          <a:lstStyle/>
          <a:p>
            <a:r>
              <a:rPr lang="en-US" dirty="0"/>
              <a:t>Your</a:t>
            </a:r>
            <a:r>
              <a:rPr lang="en-US" baseline="0" dirty="0"/>
              <a:t> Standards of Affiliation require that within 180 days of taking office, the Treasurer and President must complete this training.  </a:t>
            </a:r>
          </a:p>
          <a:p>
            <a:r>
              <a:rPr lang="en-US" baseline="0" dirty="0"/>
              <a:t>Each time a treasurer is elected or re-elected, they must be trained.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2211DA-D5DD-416C-B36E-F56A8BEB46CF}" type="slidenum">
              <a:rPr lang="en-US"/>
              <a:pPr/>
              <a:t>11</a:t>
            </a:fld>
            <a:endParaRPr lang="en-US" dirty="0"/>
          </a:p>
        </p:txBody>
      </p:sp>
      <p:sp>
        <p:nvSpPr>
          <p:cNvPr id="159746"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CA2C7B19-1CEE-4DC4-8276-04B8E213B4C5}" type="slidenum">
              <a:rPr lang="en-US" sz="1200"/>
              <a:pPr algn="r" eaLnBrk="1" hangingPunct="1"/>
              <a:t>11</a:t>
            </a:fld>
            <a:endParaRPr lang="en-US" sz="1200" dirty="0"/>
          </a:p>
        </p:txBody>
      </p:sp>
      <p:sp>
        <p:nvSpPr>
          <p:cNvPr id="159747" name="Rectangle 2"/>
          <p:cNvSpPr>
            <a:spLocks noGrp="1" noRot="1" noChangeAspect="1" noChangeArrowheads="1" noTextEdit="1"/>
          </p:cNvSpPr>
          <p:nvPr>
            <p:ph type="sldImg"/>
          </p:nvPr>
        </p:nvSpPr>
        <p:spPr>
          <a:xfrm>
            <a:off x="422275" y="703263"/>
            <a:ext cx="6257925" cy="3521075"/>
          </a:xfrm>
          <a:ln/>
        </p:spPr>
      </p:sp>
      <p:sp>
        <p:nvSpPr>
          <p:cNvPr id="159748"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19578A-DE8C-43DA-8ABA-285CD1073B4D}" type="slidenum">
              <a:rPr lang="en-US"/>
              <a:pPr/>
              <a:t>12</a:t>
            </a:fld>
            <a:endParaRPr lang="en-US" dirty="0"/>
          </a:p>
        </p:txBody>
      </p:sp>
      <p:sp>
        <p:nvSpPr>
          <p:cNvPr id="161794"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99CF222F-F21F-4913-9797-98DD59B9562E}" type="slidenum">
              <a:rPr lang="en-US" sz="1200"/>
              <a:pPr algn="r" eaLnBrk="1" hangingPunct="1"/>
              <a:t>12</a:t>
            </a:fld>
            <a:endParaRPr lang="en-US" sz="1200" dirty="0"/>
          </a:p>
        </p:txBody>
      </p:sp>
      <p:sp>
        <p:nvSpPr>
          <p:cNvPr id="161795" name="Rectangle 2"/>
          <p:cNvSpPr>
            <a:spLocks noGrp="1" noRot="1" noChangeAspect="1" noChangeArrowheads="1" noTextEdit="1"/>
          </p:cNvSpPr>
          <p:nvPr>
            <p:ph type="sldImg"/>
          </p:nvPr>
        </p:nvSpPr>
        <p:spPr>
          <a:xfrm>
            <a:off x="422275" y="703263"/>
            <a:ext cx="6257925" cy="3521075"/>
          </a:xfrm>
          <a:ln/>
        </p:spPr>
      </p:sp>
      <p:sp>
        <p:nvSpPr>
          <p:cNvPr id="161796"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EACE3A-E0AF-48E4-9732-127075B59BFB}" type="slidenum">
              <a:rPr lang="en-US"/>
              <a:pPr/>
              <a:t>13</a:t>
            </a:fld>
            <a:endParaRPr lang="en-US" dirty="0"/>
          </a:p>
        </p:txBody>
      </p:sp>
      <p:sp>
        <p:nvSpPr>
          <p:cNvPr id="165890"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7AA78208-0533-461B-8F0E-4E2E541582F5}" type="slidenum">
              <a:rPr lang="en-US" sz="1200"/>
              <a:pPr algn="r" eaLnBrk="1" hangingPunct="1"/>
              <a:t>13</a:t>
            </a:fld>
            <a:endParaRPr lang="en-US" sz="1200" dirty="0"/>
          </a:p>
        </p:txBody>
      </p:sp>
      <p:sp>
        <p:nvSpPr>
          <p:cNvPr id="165891" name="Rectangle 2"/>
          <p:cNvSpPr>
            <a:spLocks noGrp="1" noRot="1" noChangeAspect="1" noChangeArrowheads="1" noTextEdit="1"/>
          </p:cNvSpPr>
          <p:nvPr>
            <p:ph type="sldImg"/>
          </p:nvPr>
        </p:nvSpPr>
        <p:spPr>
          <a:xfrm>
            <a:off x="422275" y="703263"/>
            <a:ext cx="6257925" cy="3521075"/>
          </a:xfrm>
          <a:ln/>
        </p:spPr>
      </p:sp>
      <p:sp>
        <p:nvSpPr>
          <p:cNvPr id="165892" name="Rectangle 3"/>
          <p:cNvSpPr>
            <a:spLocks noGrp="1" noChangeArrowheads="1"/>
          </p:cNvSpPr>
          <p:nvPr>
            <p:ph type="body" idx="1"/>
          </p:nvPr>
        </p:nvSpPr>
        <p:spPr/>
        <p:txBody>
          <a:bodyPr/>
          <a:lstStyle/>
          <a:p>
            <a:pPr marL="171960" indent="-171960">
              <a:buFont typeface="Arial" pitchFamily="34" charset="0"/>
              <a:buChar char="•"/>
            </a:pPr>
            <a:r>
              <a:rPr lang="en-US" dirty="0"/>
              <a:t>This means that a board member has the duty to exercise reasonable care when he or she makes a decision as a steward</a:t>
            </a:r>
            <a:r>
              <a:rPr lang="en-US" baseline="0" dirty="0"/>
              <a:t> of the association.</a:t>
            </a:r>
          </a:p>
          <a:p>
            <a:endParaRPr lang="en-US" baseline="0" dirty="0"/>
          </a:p>
          <a:p>
            <a:pPr marL="171960" indent="-171960">
              <a:buFont typeface="Arial" pitchFamily="34" charset="0"/>
              <a:buChar char="•"/>
            </a:pPr>
            <a:r>
              <a:rPr lang="en-US" dirty="0"/>
              <a:t>Courts will have no sympathy for directors who claim as a defense to any legal actions that they did not know of a particular issue or did not participate in a particular action because of failure to attend board meetings.</a:t>
            </a:r>
          </a:p>
          <a:p>
            <a:pPr marL="171960" indent="-171960">
              <a:buFont typeface="Arial" pitchFamily="34" charset="0"/>
              <a:buChar char="•"/>
            </a:pPr>
            <a:endParaRPr lang="en-US" dirty="0"/>
          </a:p>
          <a:p>
            <a:pPr marL="171960" indent="-171960">
              <a:buFont typeface="Arial" pitchFamily="34" charset="0"/>
              <a:buChar char="•"/>
            </a:pPr>
            <a:r>
              <a:rPr lang="en-US" dirty="0"/>
              <a:t>Even if directors do not attend meetings they are nevertheless bound by actions taken at those meetings and will be held responsible if any such actions are deemed negligent.</a:t>
            </a:r>
          </a:p>
          <a:p>
            <a:pPr marL="171960" indent="-171960">
              <a:buFont typeface="Arial" pitchFamily="34" charset="0"/>
              <a:buChar char="•"/>
            </a:pPr>
            <a:endParaRPr lang="en-US" dirty="0"/>
          </a:p>
          <a:p>
            <a:pPr marL="171960" indent="-171960">
              <a:buFont typeface="Arial" pitchFamily="34" charset="0"/>
              <a:buChar char="•"/>
            </a:pPr>
            <a:r>
              <a:rPr lang="en-US" dirty="0"/>
              <a:t>A board member who repeatedly misses meetings should consider resignation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46F9C0-21F9-4A51-A020-FEE61AA759E6}" type="slidenum">
              <a:rPr lang="en-US"/>
              <a:pPr/>
              <a:t>14</a:t>
            </a:fld>
            <a:endParaRPr lang="en-US" dirty="0"/>
          </a:p>
        </p:txBody>
      </p:sp>
      <p:sp>
        <p:nvSpPr>
          <p:cNvPr id="169986"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814BFCF2-F23B-4771-BAF6-32B01DF93252}" type="slidenum">
              <a:rPr lang="en-US" sz="1200"/>
              <a:pPr algn="r" eaLnBrk="1" hangingPunct="1"/>
              <a:t>14</a:t>
            </a:fld>
            <a:endParaRPr lang="en-US" sz="1200" dirty="0"/>
          </a:p>
        </p:txBody>
      </p:sp>
      <p:sp>
        <p:nvSpPr>
          <p:cNvPr id="169987" name="Rectangle 2"/>
          <p:cNvSpPr>
            <a:spLocks noGrp="1" noRot="1" noChangeAspect="1" noChangeArrowheads="1" noTextEdit="1"/>
          </p:cNvSpPr>
          <p:nvPr>
            <p:ph type="sldImg"/>
          </p:nvPr>
        </p:nvSpPr>
        <p:spPr>
          <a:xfrm>
            <a:off x="422275" y="703263"/>
            <a:ext cx="6257925" cy="3521075"/>
          </a:xfrm>
          <a:ln/>
        </p:spPr>
      </p:sp>
      <p:sp>
        <p:nvSpPr>
          <p:cNvPr id="169988" name="Rectangle 3"/>
          <p:cNvSpPr>
            <a:spLocks noGrp="1" noChangeArrowheads="1"/>
          </p:cNvSpPr>
          <p:nvPr>
            <p:ph type="body" idx="1"/>
          </p:nvPr>
        </p:nvSpPr>
        <p:spPr/>
        <p:txBody>
          <a:bodyPr/>
          <a:lstStyle/>
          <a:p>
            <a:pPr marL="171960" indent="-171960">
              <a:buFont typeface="Arial" pitchFamily="34" charset="0"/>
              <a:buChar char="•"/>
            </a:pPr>
            <a:r>
              <a:rPr lang="en-US" dirty="0"/>
              <a:t>This means that a board member can never use information</a:t>
            </a:r>
            <a:r>
              <a:rPr lang="en-US" baseline="0" dirty="0"/>
              <a:t> </a:t>
            </a:r>
            <a:r>
              <a:rPr lang="en-US" dirty="0"/>
              <a:t>obtained as a member for personal gain, but must act in the best interest of the association.</a:t>
            </a:r>
          </a:p>
          <a:p>
            <a:endParaRPr lang="en-US" dirty="0"/>
          </a:p>
          <a:p>
            <a:pPr marL="171960" indent="-171960">
              <a:buFont typeface="Arial" pitchFamily="34" charset="0"/>
              <a:buChar char="•"/>
            </a:pPr>
            <a:r>
              <a:rPr lang="en-US" dirty="0"/>
              <a:t>Board members must give their undivided loyalty to the mission and purpose of PTA</a:t>
            </a:r>
          </a:p>
          <a:p>
            <a:pPr marL="171960" indent="-171960">
              <a:buFont typeface="Arial" pitchFamily="34" charset="0"/>
              <a:buChar char="•"/>
            </a:pPr>
            <a:endParaRPr lang="en-US" dirty="0"/>
          </a:p>
          <a:p>
            <a:pPr marL="171960" indent="-171960">
              <a:buFont typeface="Arial" pitchFamily="34" charset="0"/>
              <a:buChar char="•"/>
            </a:pPr>
            <a:r>
              <a:rPr lang="en-US" dirty="0"/>
              <a:t>This duty includes the duty to further the PTAs purpose not the president’s own best interest</a:t>
            </a:r>
          </a:p>
          <a:p>
            <a:pPr marL="171960" indent="-171960">
              <a:buFont typeface="Arial" pitchFamily="34" charset="0"/>
              <a:buChar char="•"/>
            </a:pPr>
            <a:endParaRPr lang="en-US" dirty="0"/>
          </a:p>
          <a:p>
            <a:pPr marL="171960" indent="-171960">
              <a:buFont typeface="Arial" pitchFamily="34" charset="0"/>
              <a:buChar char="•"/>
            </a:pPr>
            <a:r>
              <a:rPr lang="en-US" dirty="0"/>
              <a:t>Board members must not take advantage of PTA for their own gain.</a:t>
            </a:r>
          </a:p>
          <a:p>
            <a:pPr marL="171960" indent="-171960">
              <a:buFont typeface="Arial" pitchFamily="34" charset="0"/>
              <a:buChar char="•"/>
            </a:pPr>
            <a:endParaRPr lang="en-US" dirty="0"/>
          </a:p>
          <a:p>
            <a:pPr marL="171960" indent="-171960">
              <a:buFont typeface="Arial" pitchFamily="34" charset="0"/>
              <a:buChar char="•"/>
            </a:pPr>
            <a:r>
              <a:rPr lang="en-US" dirty="0"/>
              <a:t>The duty of loyalty is transgressed when a director uses his or her office to promote, advance or effectuate a transaction between the organization and such person or his relatives or associates, and that transaction is not substantively fair to the organization</a:t>
            </a:r>
          </a:p>
          <a:p>
            <a:pPr marL="171960" indent="-171960">
              <a:buFont typeface="Arial" pitchFamily="34" charset="0"/>
              <a:buChar char="•"/>
            </a:pPr>
            <a:endParaRPr lang="en-US" dirty="0"/>
          </a:p>
          <a:p>
            <a:pPr marL="171960" indent="-171960">
              <a:buFont typeface="Arial" pitchFamily="34" charset="0"/>
              <a:buChar char="•"/>
            </a:pPr>
            <a:r>
              <a:rPr lang="en-US" dirty="0"/>
              <a:t>Full disclosure and refraining from discussion and voting are required when a director may be influenced by a private interest.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9D69B8-57CE-4B1A-BCD5-BBAE33CD93FC}" type="slidenum">
              <a:rPr lang="en-US"/>
              <a:pPr/>
              <a:t>15</a:t>
            </a:fld>
            <a:endParaRPr lang="en-US" dirty="0"/>
          </a:p>
        </p:txBody>
      </p:sp>
      <p:sp>
        <p:nvSpPr>
          <p:cNvPr id="172034"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1263C9B-7995-43E9-9ACE-06591DA8DE35}" type="slidenum">
              <a:rPr lang="en-US" sz="1200"/>
              <a:pPr algn="r" eaLnBrk="1" hangingPunct="1"/>
              <a:t>15</a:t>
            </a:fld>
            <a:endParaRPr lang="en-US" sz="1200" dirty="0"/>
          </a:p>
        </p:txBody>
      </p:sp>
      <p:sp>
        <p:nvSpPr>
          <p:cNvPr id="172035" name="Rectangle 2"/>
          <p:cNvSpPr>
            <a:spLocks noGrp="1" noRot="1" noChangeAspect="1" noChangeArrowheads="1" noTextEdit="1"/>
          </p:cNvSpPr>
          <p:nvPr>
            <p:ph type="sldImg"/>
          </p:nvPr>
        </p:nvSpPr>
        <p:spPr>
          <a:xfrm>
            <a:off x="422275" y="703263"/>
            <a:ext cx="6257925" cy="3521075"/>
          </a:xfrm>
          <a:ln/>
        </p:spPr>
      </p:sp>
      <p:sp>
        <p:nvSpPr>
          <p:cNvPr id="172036" name="Rectangle 3"/>
          <p:cNvSpPr>
            <a:spLocks noGrp="1" noChangeArrowheads="1"/>
          </p:cNvSpPr>
          <p:nvPr>
            <p:ph type="body" idx="1"/>
          </p:nvPr>
        </p:nvSpPr>
        <p:spPr/>
        <p:txBody>
          <a:bodyPr/>
          <a:lstStyle/>
          <a:p>
            <a:pPr marL="171960" indent="-171960">
              <a:buFont typeface="Arial" pitchFamily="34" charset="0"/>
              <a:buChar char="•"/>
            </a:pPr>
            <a:r>
              <a:rPr lang="en-US" dirty="0"/>
              <a:t>Board members are not permitted to act in a way that is inconsistent with the central goals of the association.</a:t>
            </a:r>
          </a:p>
          <a:p>
            <a:pPr marL="171960" indent="-171960">
              <a:buFont typeface="Arial" pitchFamily="34" charset="0"/>
              <a:buChar char="•"/>
            </a:pPr>
            <a:endParaRPr lang="en-US" dirty="0"/>
          </a:p>
          <a:p>
            <a:pPr marL="171960" indent="-171960">
              <a:buFont typeface="Arial" pitchFamily="34" charset="0"/>
              <a:buChar char="•"/>
            </a:pPr>
            <a:r>
              <a:rPr lang="en-US" dirty="0"/>
              <a:t>This duty requires board members to carry out the organization's purpose as set forth in its Bylaws and Articles of Incorporation</a:t>
            </a:r>
          </a:p>
          <a:p>
            <a:endParaRPr lang="en-US" dirty="0"/>
          </a:p>
          <a:p>
            <a:pPr marL="171960" indent="-171960">
              <a:buFont typeface="Arial" pitchFamily="34" charset="0"/>
              <a:buChar char="•"/>
            </a:pPr>
            <a:r>
              <a:rPr lang="en-US" dirty="0"/>
              <a:t>To ensure that the organization conducts its activities in a lawful manner</a:t>
            </a:r>
          </a:p>
          <a:p>
            <a:endParaRPr lang="en-US" dirty="0"/>
          </a:p>
          <a:p>
            <a:pPr marL="171960" indent="-171960">
              <a:buFont typeface="Arial" pitchFamily="34" charset="0"/>
              <a:buChar char="•"/>
            </a:pPr>
            <a:r>
              <a:rPr lang="en-US" dirty="0"/>
              <a:t>Board members should honor this duty by regularly reviewing bylaws (every 3 years)</a:t>
            </a:r>
          </a:p>
          <a:p>
            <a:pPr marL="171960" indent="-171960">
              <a:buFont typeface="Arial" pitchFamily="34" charset="0"/>
              <a:buChar char="•"/>
            </a:pPr>
            <a:endParaRPr lang="en-US" dirty="0"/>
          </a:p>
          <a:p>
            <a:pPr marL="171960" indent="-171960">
              <a:buFont typeface="Arial" pitchFamily="34" charset="0"/>
              <a:buChar char="•"/>
            </a:pPr>
            <a:r>
              <a:rPr lang="en-US" dirty="0"/>
              <a:t>Robert’s Rules</a:t>
            </a:r>
          </a:p>
          <a:p>
            <a:pPr algn="ctr"/>
            <a:endParaRPr lang="en-US" sz="600" i="1"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EACE3A-E0AF-48E4-9732-127075B59BFB}" type="slidenum">
              <a:rPr lang="en-US"/>
              <a:pPr/>
              <a:t>16</a:t>
            </a:fld>
            <a:endParaRPr lang="en-US" dirty="0"/>
          </a:p>
        </p:txBody>
      </p:sp>
      <p:sp>
        <p:nvSpPr>
          <p:cNvPr id="165890" name="Rectangle 7"/>
          <p:cNvSpPr txBox="1">
            <a:spLocks noGrp="1" noChangeArrowheads="1"/>
          </p:cNvSpPr>
          <p:nvPr/>
        </p:nvSpPr>
        <p:spPr bwMode="auto">
          <a:xfrm>
            <a:off x="4158461" y="9144214"/>
            <a:ext cx="3181298" cy="4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23" tIns="48461" rIns="96923" bIns="48461"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7AA78208-0533-461B-8F0E-4E2E541582F5}" type="slidenum">
              <a:rPr lang="en-US" sz="1200"/>
              <a:pPr algn="r" eaLnBrk="1" hangingPunct="1"/>
              <a:t>16</a:t>
            </a:fld>
            <a:endParaRPr lang="en-US" sz="1200" dirty="0"/>
          </a:p>
        </p:txBody>
      </p:sp>
      <p:sp>
        <p:nvSpPr>
          <p:cNvPr id="165891" name="Rectangle 2"/>
          <p:cNvSpPr>
            <a:spLocks noGrp="1" noRot="1" noChangeAspect="1" noChangeArrowheads="1" noTextEdit="1"/>
          </p:cNvSpPr>
          <p:nvPr>
            <p:ph type="sldImg"/>
          </p:nvPr>
        </p:nvSpPr>
        <p:spPr>
          <a:xfrm>
            <a:off x="422275" y="703263"/>
            <a:ext cx="6257925" cy="3521075"/>
          </a:xfrm>
          <a:ln/>
        </p:spPr>
      </p:sp>
      <p:sp>
        <p:nvSpPr>
          <p:cNvPr id="165892" name="Rectangle 3"/>
          <p:cNvSpPr>
            <a:spLocks noGrp="1" noChangeArrowheads="1"/>
          </p:cNvSpPr>
          <p:nvPr>
            <p:ph type="body" idx="1"/>
          </p:nvPr>
        </p:nvSpPr>
        <p:spPr/>
        <p:txBody>
          <a:bodyPr/>
          <a:lstStyle/>
          <a:p>
            <a:pPr marL="176903" indent="-176903">
              <a:buFont typeface="Arial" pitchFamily="34" charset="0"/>
              <a:buChar char="•"/>
            </a:pPr>
            <a:r>
              <a:rPr lang="en-US" dirty="0"/>
              <a:t>This means that a board member has the duty to exercise reasonable care when he or she makes a decision as a steward</a:t>
            </a:r>
            <a:r>
              <a:rPr lang="en-US" baseline="0" dirty="0"/>
              <a:t> of the association.</a:t>
            </a:r>
          </a:p>
          <a:p>
            <a:endParaRPr lang="en-US" baseline="0" dirty="0"/>
          </a:p>
          <a:p>
            <a:pPr marL="176903" indent="-176903">
              <a:buFont typeface="Arial" pitchFamily="34" charset="0"/>
              <a:buChar char="•"/>
            </a:pPr>
            <a:r>
              <a:rPr lang="en-US" dirty="0"/>
              <a:t>Courts will have no sympathy for directors who claim as a defense to any legal actions that they did not know of a particular issue or did not participate in a particular action because of failure to attend board meetings.</a:t>
            </a:r>
          </a:p>
          <a:p>
            <a:pPr marL="176903" indent="-176903">
              <a:buFont typeface="Arial" pitchFamily="34" charset="0"/>
              <a:buChar char="•"/>
            </a:pPr>
            <a:endParaRPr lang="en-US" dirty="0"/>
          </a:p>
          <a:p>
            <a:pPr marL="176903" indent="-176903">
              <a:buFont typeface="Arial" pitchFamily="34" charset="0"/>
              <a:buChar char="•"/>
            </a:pPr>
            <a:r>
              <a:rPr lang="en-US" dirty="0"/>
              <a:t>Even if directors do not attend meetings they are nevertheless bound by actions taken at those meetings and will be held responsible if any such actions are deemed negligent.</a:t>
            </a:r>
          </a:p>
          <a:p>
            <a:pPr marL="176903" indent="-176903">
              <a:buFont typeface="Arial" pitchFamily="34" charset="0"/>
              <a:buChar char="•"/>
            </a:pPr>
            <a:endParaRPr lang="en-US" dirty="0"/>
          </a:p>
          <a:p>
            <a:pPr marL="176903" indent="-176903">
              <a:buFont typeface="Arial" pitchFamily="34" charset="0"/>
              <a:buChar char="•"/>
            </a:pPr>
            <a:r>
              <a:rPr lang="en-US" dirty="0"/>
              <a:t>A board member who repeatedly misses meetings should consider resignation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316E-00D7-4389-8FFD-0E37F5DBE16B}" type="slidenum">
              <a:rPr lang="en-US" smtClean="0"/>
              <a:pPr/>
              <a:t>17</a:t>
            </a:fld>
            <a:endParaRPr lang="en-US" dirty="0"/>
          </a:p>
        </p:txBody>
      </p:sp>
    </p:spTree>
    <p:extLst>
      <p:ext uri="{BB962C8B-B14F-4D97-AF65-F5344CB8AC3E}">
        <p14:creationId xmlns:p14="http://schemas.microsoft.com/office/powerpoint/2010/main" val="68365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18</a:t>
            </a:fld>
            <a:endParaRPr lang="en-US" dirty="0"/>
          </a:p>
        </p:txBody>
      </p:sp>
    </p:spTree>
    <p:extLst>
      <p:ext uri="{BB962C8B-B14F-4D97-AF65-F5344CB8AC3E}">
        <p14:creationId xmlns:p14="http://schemas.microsoft.com/office/powerpoint/2010/main" val="3107811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171960" indent="-171960">
              <a:buFont typeface="Arial" pitchFamily="34" charset="0"/>
              <a:buChar char="•"/>
            </a:pPr>
            <a:r>
              <a:rPr lang="en-US" dirty="0"/>
              <a:t>Just because an organization is organized</a:t>
            </a:r>
            <a:r>
              <a:rPr lang="en-US" baseline="0" dirty="0"/>
              <a:t> as a nonprofit does not mean that it is tax-exempt under federal law. IRS will issue a determination letter which lists the code section under which it has the exemption.</a:t>
            </a:r>
          </a:p>
          <a:p>
            <a:pPr marL="171960" indent="-171960">
              <a:buFont typeface="Arial" pitchFamily="34" charset="0"/>
              <a:buChar char="•"/>
            </a:pPr>
            <a:endParaRPr lang="en-US" baseline="0" dirty="0"/>
          </a:p>
          <a:p>
            <a:pPr marL="171960" indent="-171960">
              <a:buFont typeface="Arial" pitchFamily="34" charset="0"/>
              <a:buChar char="•"/>
            </a:pPr>
            <a:r>
              <a:rPr lang="en-US" baseline="0" dirty="0"/>
              <a:t>PTAs are exempt under 501(c)(3) - Educational, Charitable, Religious</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19</a:t>
            </a:fld>
            <a:endParaRPr lang="en-US" dirty="0"/>
          </a:p>
        </p:txBody>
      </p:sp>
    </p:spTree>
    <p:extLst>
      <p:ext uri="{BB962C8B-B14F-4D97-AF65-F5344CB8AC3E}">
        <p14:creationId xmlns:p14="http://schemas.microsoft.com/office/powerpoint/2010/main" val="281726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marL="286599" indent="-286599">
              <a:buFont typeface="Arial" pitchFamily="34" charset="0"/>
              <a:buChar char="•"/>
            </a:pPr>
            <a:r>
              <a:rPr lang="en-US" sz="1400" dirty="0"/>
              <a:t>Inurnment – earnings cannot benefit any officer, director or key employee and cannot operate for the benefit of private interests of those associated with the association.  </a:t>
            </a:r>
          </a:p>
          <a:p>
            <a:pPr marL="286599" indent="-286599">
              <a:buFont typeface="Arial" pitchFamily="34" charset="0"/>
              <a:buChar char="•"/>
            </a:pPr>
            <a:endParaRPr lang="en-US" sz="1400" dirty="0"/>
          </a:p>
          <a:p>
            <a:pPr marL="745158" lvl="1" indent="-286599">
              <a:buFont typeface="Arial" pitchFamily="34" charset="0"/>
              <a:buChar char="•"/>
            </a:pPr>
            <a:r>
              <a:rPr lang="en-US" sz="1400" dirty="0"/>
              <a:t>Instituting internal controls and conflict of interest policies will generally prevent this.</a:t>
            </a:r>
            <a:endParaRPr lang="en-US" sz="1000" dirty="0"/>
          </a:p>
          <a:p>
            <a:pPr marL="286599" indent="-286599">
              <a:buFont typeface="Arial" pitchFamily="34" charset="0"/>
              <a:buChar char="•"/>
            </a:pPr>
            <a:endParaRPr lang="en-US" sz="1400" dirty="0"/>
          </a:p>
          <a:p>
            <a:pPr marL="286599" indent="-286599">
              <a:buFont typeface="Arial" pitchFamily="34" charset="0"/>
              <a:buChar char="•"/>
            </a:pPr>
            <a:r>
              <a:rPr lang="en-US" sz="1400" dirty="0"/>
              <a:t>Lobbying – defined as the attempt to influence legislation. May conduct educational meetings, prepare and distribute materials.  Time &amp; expenditure devoted are both considered as well as  a % of budget.  MPTA does substantial lobbying and has a 501 (h) determination.</a:t>
            </a:r>
            <a:endParaRPr lang="en-US" sz="1000" dirty="0"/>
          </a:p>
          <a:p>
            <a:pPr marL="286599" indent="-286599">
              <a:buFont typeface="Arial" pitchFamily="34" charset="0"/>
              <a:buChar char="•"/>
            </a:pPr>
            <a:endParaRPr lang="en-US" sz="1400" dirty="0"/>
          </a:p>
          <a:p>
            <a:pPr marL="286599" indent="-286599">
              <a:buFont typeface="Arial" pitchFamily="34" charset="0"/>
              <a:buChar char="•"/>
            </a:pPr>
            <a:r>
              <a:rPr lang="en-US" sz="1400" dirty="0"/>
              <a:t>Political – prohibitive from acting on behalf of any candidate for elective public office, cannot contribute, can have no evidence of bias, cannot make partisan comments.  Must provide equal opportunity to all candidates</a:t>
            </a:r>
          </a:p>
          <a:p>
            <a:pPr marL="286599" indent="-286599">
              <a:buFont typeface="Arial" pitchFamily="34" charset="0"/>
              <a:buChar char="•"/>
            </a:pPr>
            <a:endParaRPr lang="en-US" sz="1400" dirty="0"/>
          </a:p>
          <a:p>
            <a:pPr marL="286599" indent="-286599">
              <a:buFont typeface="Arial" pitchFamily="34" charset="0"/>
              <a:buChar char="•"/>
            </a:pPr>
            <a:r>
              <a:rPr lang="en-US" sz="1400" dirty="0"/>
              <a:t>UBI to be discussed later and is basically </a:t>
            </a:r>
            <a:r>
              <a:rPr lang="en-US" sz="1400" b="1" dirty="0"/>
              <a:t>income </a:t>
            </a:r>
            <a:r>
              <a:rPr lang="en-US" sz="1400" dirty="0"/>
              <a:t>from a </a:t>
            </a:r>
            <a:r>
              <a:rPr lang="en-US" sz="1400" b="1" dirty="0"/>
              <a:t>business </a:t>
            </a:r>
            <a:r>
              <a:rPr lang="en-US" sz="1400" dirty="0"/>
              <a:t>which is </a:t>
            </a:r>
            <a:r>
              <a:rPr lang="en-US" sz="1400" b="1" dirty="0"/>
              <a:t>unrelated</a:t>
            </a:r>
            <a:r>
              <a:rPr lang="en-US" sz="1400" dirty="0"/>
              <a:t> to your tax exempt status</a:t>
            </a:r>
          </a:p>
        </p:txBody>
      </p:sp>
      <p:sp>
        <p:nvSpPr>
          <p:cNvPr id="4" name="Slide Number Placeholder 3"/>
          <p:cNvSpPr>
            <a:spLocks noGrp="1"/>
          </p:cNvSpPr>
          <p:nvPr>
            <p:ph type="sldNum" sz="quarter" idx="10"/>
          </p:nvPr>
        </p:nvSpPr>
        <p:spPr/>
        <p:txBody>
          <a:bodyPr/>
          <a:lstStyle/>
          <a:p>
            <a:fld id="{8530316E-00D7-4389-8FFD-0E37F5DBE16B}" type="slidenum">
              <a:rPr lang="en-US" smtClean="0"/>
              <a:pPr/>
              <a:t>20</a:t>
            </a:fld>
            <a:endParaRPr lang="en-US" dirty="0"/>
          </a:p>
        </p:txBody>
      </p:sp>
    </p:spTree>
    <p:extLst>
      <p:ext uri="{BB962C8B-B14F-4D97-AF65-F5344CB8AC3E}">
        <p14:creationId xmlns:p14="http://schemas.microsoft.com/office/powerpoint/2010/main" val="303998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316E-00D7-4389-8FFD-0E37F5DBE16B}" type="slidenum">
              <a:rPr lang="en-US" smtClean="0"/>
              <a:pPr/>
              <a:t>3</a:t>
            </a:fld>
            <a:endParaRPr lang="en-US" dirty="0"/>
          </a:p>
        </p:txBody>
      </p:sp>
    </p:spTree>
    <p:extLst>
      <p:ext uri="{BB962C8B-B14F-4D97-AF65-F5344CB8AC3E}">
        <p14:creationId xmlns:p14="http://schemas.microsoft.com/office/powerpoint/2010/main" val="92297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21</a:t>
            </a:fld>
            <a:endParaRPr lang="en-US" dirty="0"/>
          </a:p>
        </p:txBody>
      </p:sp>
    </p:spTree>
    <p:extLst>
      <p:ext uri="{BB962C8B-B14F-4D97-AF65-F5344CB8AC3E}">
        <p14:creationId xmlns:p14="http://schemas.microsoft.com/office/powerpoint/2010/main" val="3107811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Must have</a:t>
            </a:r>
            <a:r>
              <a:rPr lang="en-US" baseline="0" dirty="0"/>
              <a:t> acknowledgment prior to Jan 31</a:t>
            </a:r>
          </a:p>
          <a:p>
            <a:endParaRPr lang="en-US" baseline="0" dirty="0"/>
          </a:p>
          <a:p>
            <a:r>
              <a:rPr lang="en-US" baseline="0" dirty="0"/>
              <a:t>A good faith estimate of the value of Goods and Benefits received must be included. </a:t>
            </a:r>
          </a:p>
          <a:p>
            <a:endParaRPr lang="en-US" baseline="0" dirty="0"/>
          </a:p>
          <a:p>
            <a:r>
              <a:rPr lang="en-US" baseline="0" dirty="0"/>
              <a:t>Acknowledgment must include</a:t>
            </a:r>
          </a:p>
          <a:p>
            <a:r>
              <a:rPr lang="en-US" baseline="0" dirty="0"/>
              <a:t>Name of Organization</a:t>
            </a:r>
          </a:p>
          <a:p>
            <a:r>
              <a:rPr lang="en-US" baseline="0" dirty="0"/>
              <a:t>Amount of Cash Contribution OR Description of non-Cash contribution.  Donor determines value</a:t>
            </a:r>
          </a:p>
          <a:p>
            <a:r>
              <a:rPr lang="en-US" baseline="0" dirty="0"/>
              <a:t>Statement that no goods or services were provided, if that is the case, OR Description and good faith estimate of value of goods or services</a:t>
            </a:r>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22</a:t>
            </a:fld>
            <a:endParaRPr lang="en-US" dirty="0"/>
          </a:p>
        </p:txBody>
      </p:sp>
    </p:spTree>
    <p:extLst>
      <p:ext uri="{BB962C8B-B14F-4D97-AF65-F5344CB8AC3E}">
        <p14:creationId xmlns:p14="http://schemas.microsoft.com/office/powerpoint/2010/main" val="2232944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The</a:t>
            </a:r>
            <a:r>
              <a:rPr lang="en-US" baseline="0" dirty="0"/>
              <a:t> fair market value of the benefit received does not exceed the lesser of 2% of the donation or $89</a:t>
            </a:r>
          </a:p>
          <a:p>
            <a:r>
              <a:rPr lang="en-US" baseline="0" dirty="0"/>
              <a:t>Or</a:t>
            </a:r>
          </a:p>
          <a:p>
            <a:r>
              <a:rPr lang="en-US" baseline="0" dirty="0"/>
              <a:t>The payment is at least </a:t>
            </a:r>
            <a:r>
              <a:rPr lang="en-US" baseline="0" dirty="0">
                <a:solidFill>
                  <a:srgbClr val="FF0000"/>
                </a:solidFill>
              </a:rPr>
              <a:t>$</a:t>
            </a:r>
            <a:r>
              <a:rPr lang="en-US" b="1" baseline="0" dirty="0">
                <a:solidFill>
                  <a:srgbClr val="FF0000"/>
                </a:solidFill>
              </a:rPr>
              <a:t>51.00</a:t>
            </a:r>
            <a:r>
              <a:rPr lang="en-US" baseline="0" dirty="0">
                <a:solidFill>
                  <a:srgbClr val="FF0000"/>
                </a:solidFill>
              </a:rPr>
              <a:t> </a:t>
            </a:r>
            <a:r>
              <a:rPr lang="en-US" baseline="0" dirty="0"/>
              <a:t>and the only benefit received are token items (logoed mugs, pencils, labels, etc.) totaling less than </a:t>
            </a:r>
            <a:r>
              <a:rPr lang="en-US" b="1" baseline="0" dirty="0">
                <a:solidFill>
                  <a:srgbClr val="FF0000"/>
                </a:solidFill>
              </a:rPr>
              <a:t>$10.20 </a:t>
            </a:r>
            <a:r>
              <a:rPr lang="en-US" baseline="0" dirty="0"/>
              <a:t>as of September 2014</a:t>
            </a:r>
          </a:p>
          <a:p>
            <a:endParaRPr lang="en-US" baseline="0"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23</a:t>
            </a:fld>
            <a:endParaRPr lang="en-US" dirty="0"/>
          </a:p>
        </p:txBody>
      </p:sp>
    </p:spTree>
    <p:extLst>
      <p:ext uri="{BB962C8B-B14F-4D97-AF65-F5344CB8AC3E}">
        <p14:creationId xmlns:p14="http://schemas.microsoft.com/office/powerpoint/2010/main" val="2115999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Must have</a:t>
            </a:r>
            <a:r>
              <a:rPr lang="en-US" baseline="0" dirty="0"/>
              <a:t> acknowledgment prior to Jan 31</a:t>
            </a:r>
          </a:p>
          <a:p>
            <a:endParaRPr lang="en-US" baseline="0" dirty="0"/>
          </a:p>
          <a:p>
            <a:r>
              <a:rPr lang="en-US" baseline="0" dirty="0"/>
              <a:t>A good faith estimate of the value of Goods and Benefits received must be included. </a:t>
            </a:r>
          </a:p>
          <a:p>
            <a:endParaRPr lang="en-US" baseline="0" dirty="0"/>
          </a:p>
          <a:p>
            <a:r>
              <a:rPr lang="en-US" baseline="0" dirty="0"/>
              <a:t>Acknowledgment must include</a:t>
            </a:r>
          </a:p>
          <a:p>
            <a:r>
              <a:rPr lang="en-US" baseline="0" dirty="0"/>
              <a:t>Name of Organization</a:t>
            </a:r>
          </a:p>
          <a:p>
            <a:r>
              <a:rPr lang="en-US" baseline="0" dirty="0"/>
              <a:t>Amount of Cash Contribution OR Description of non-Cash contribution.  Donor determines value</a:t>
            </a:r>
          </a:p>
          <a:p>
            <a:r>
              <a:rPr lang="en-US" baseline="0" dirty="0"/>
              <a:t>Statement that no goods or services were provided, if that is the case, OR Description and good faith estimate of value of goods or services</a:t>
            </a:r>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24</a:t>
            </a:fld>
            <a:endParaRPr lang="en-US" dirty="0"/>
          </a:p>
        </p:txBody>
      </p:sp>
    </p:spTree>
    <p:extLst>
      <p:ext uri="{BB962C8B-B14F-4D97-AF65-F5344CB8AC3E}">
        <p14:creationId xmlns:p14="http://schemas.microsoft.com/office/powerpoint/2010/main" val="92746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316E-00D7-4389-8FFD-0E37F5DBE16B}" type="slidenum">
              <a:rPr lang="en-US" smtClean="0"/>
              <a:pPr/>
              <a:t>25</a:t>
            </a:fld>
            <a:endParaRPr lang="en-US" dirty="0"/>
          </a:p>
        </p:txBody>
      </p:sp>
    </p:spTree>
    <p:extLst>
      <p:ext uri="{BB962C8B-B14F-4D97-AF65-F5344CB8AC3E}">
        <p14:creationId xmlns:p14="http://schemas.microsoft.com/office/powerpoint/2010/main" val="84952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26</a:t>
            </a:fld>
            <a:endParaRPr lang="en-US" dirty="0"/>
          </a:p>
        </p:txBody>
      </p:sp>
    </p:spTree>
    <p:extLst>
      <p:ext uri="{BB962C8B-B14F-4D97-AF65-F5344CB8AC3E}">
        <p14:creationId xmlns:p14="http://schemas.microsoft.com/office/powerpoint/2010/main" val="387567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Do not engage in high-risk events – often</a:t>
            </a:r>
            <a:r>
              <a:rPr lang="en-US" baseline="0" dirty="0"/>
              <a:t> your insurer will not cover them.</a:t>
            </a:r>
          </a:p>
          <a:p>
            <a:endParaRPr lang="en-US" baseline="0" dirty="0"/>
          </a:p>
          <a:p>
            <a:r>
              <a:rPr lang="en-US" baseline="0" dirty="0"/>
              <a:t>Can void the bonding clause if there are not 3 signatures on Bank Statements.</a:t>
            </a:r>
          </a:p>
          <a:p>
            <a:endParaRPr lang="en-US" baseline="0" dirty="0"/>
          </a:p>
          <a:p>
            <a:r>
              <a:rPr lang="en-US" baseline="0" dirty="0"/>
              <a:t>Make possible risky situations highly visible – place ribbons on ropes or tent pegs in the ground.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27</a:t>
            </a:fld>
            <a:endParaRPr lang="en-US" dirty="0"/>
          </a:p>
        </p:txBody>
      </p:sp>
    </p:spTree>
    <p:extLst>
      <p:ext uri="{BB962C8B-B14F-4D97-AF65-F5344CB8AC3E}">
        <p14:creationId xmlns:p14="http://schemas.microsoft.com/office/powerpoint/2010/main" val="260274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 amount of claims awarded and the number of PTAs in the Group help determine premiums.</a:t>
            </a:r>
          </a:p>
        </p:txBody>
      </p:sp>
      <p:sp>
        <p:nvSpPr>
          <p:cNvPr id="4" name="Slide Number Placeholder 3"/>
          <p:cNvSpPr>
            <a:spLocks noGrp="1"/>
          </p:cNvSpPr>
          <p:nvPr>
            <p:ph type="sldNum" sz="quarter" idx="10"/>
          </p:nvPr>
        </p:nvSpPr>
        <p:spPr/>
        <p:txBody>
          <a:bodyPr/>
          <a:lstStyle/>
          <a:p>
            <a:fld id="{9329601E-2B67-4B05-A973-2C69514D8ACA}" type="slidenum">
              <a:rPr lang="en-US" smtClean="0"/>
              <a:pPr/>
              <a:t>28</a:t>
            </a:fld>
            <a:endParaRPr lang="en-US" dirty="0"/>
          </a:p>
        </p:txBody>
      </p:sp>
    </p:spTree>
    <p:extLst>
      <p:ext uri="{BB962C8B-B14F-4D97-AF65-F5344CB8AC3E}">
        <p14:creationId xmlns:p14="http://schemas.microsoft.com/office/powerpoint/2010/main" val="22732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29</a:t>
            </a:fld>
            <a:endParaRPr lang="en-US" dirty="0"/>
          </a:p>
        </p:txBody>
      </p:sp>
    </p:spTree>
    <p:extLst>
      <p:ext uri="{BB962C8B-B14F-4D97-AF65-F5344CB8AC3E}">
        <p14:creationId xmlns:p14="http://schemas.microsoft.com/office/powerpoint/2010/main" val="3960755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30</a:t>
            </a:fld>
            <a:endParaRPr lang="en-US" dirty="0"/>
          </a:p>
        </p:txBody>
      </p:sp>
    </p:spTree>
    <p:extLst>
      <p:ext uri="{BB962C8B-B14F-4D97-AF65-F5344CB8AC3E}">
        <p14:creationId xmlns:p14="http://schemas.microsoft.com/office/powerpoint/2010/main" val="18026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1357">
              <a:defRPr/>
            </a:pPr>
            <a:fld id="{7FB667E1-E601-4AAF-B95C-B25720D70A60}" type="slidenum">
              <a:rPr lang="en-US">
                <a:solidFill>
                  <a:prstClr val="black"/>
                </a:solidFill>
                <a:latin typeface="Calibri" panose="020F0502020204030204"/>
              </a:rPr>
              <a:pPr defTabSz="8913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849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31</a:t>
            </a:fld>
            <a:endParaRPr lang="en-US" dirty="0"/>
          </a:p>
        </p:txBody>
      </p:sp>
    </p:spTree>
    <p:extLst>
      <p:ext uri="{BB962C8B-B14F-4D97-AF65-F5344CB8AC3E}">
        <p14:creationId xmlns:p14="http://schemas.microsoft.com/office/powerpoint/2010/main" val="411651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32</a:t>
            </a:fld>
            <a:endParaRPr lang="en-US" dirty="0"/>
          </a:p>
        </p:txBody>
      </p:sp>
    </p:spTree>
    <p:extLst>
      <p:ext uri="{BB962C8B-B14F-4D97-AF65-F5344CB8AC3E}">
        <p14:creationId xmlns:p14="http://schemas.microsoft.com/office/powerpoint/2010/main" val="3321899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33</a:t>
            </a:fld>
            <a:endParaRPr lang="en-US" dirty="0"/>
          </a:p>
        </p:txBody>
      </p:sp>
    </p:spTree>
    <p:extLst>
      <p:ext uri="{BB962C8B-B14F-4D97-AF65-F5344CB8AC3E}">
        <p14:creationId xmlns:p14="http://schemas.microsoft.com/office/powerpoint/2010/main" val="1156209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9601E-2B67-4B05-A973-2C69514D8ACA}" type="slidenum">
              <a:rPr lang="en-US" smtClean="0"/>
              <a:pPr/>
              <a:t>34</a:t>
            </a:fld>
            <a:endParaRPr lang="en-US" dirty="0"/>
          </a:p>
        </p:txBody>
      </p:sp>
    </p:spTree>
    <p:extLst>
      <p:ext uri="{BB962C8B-B14F-4D97-AF65-F5344CB8AC3E}">
        <p14:creationId xmlns:p14="http://schemas.microsoft.com/office/powerpoint/2010/main" val="1954447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35</a:t>
            </a:fld>
            <a:endParaRPr lang="en-US" dirty="0"/>
          </a:p>
        </p:txBody>
      </p:sp>
    </p:spTree>
    <p:extLst>
      <p:ext uri="{BB962C8B-B14F-4D97-AF65-F5344CB8AC3E}">
        <p14:creationId xmlns:p14="http://schemas.microsoft.com/office/powerpoint/2010/main" val="3675273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Fees from $0 to</a:t>
            </a:r>
            <a:r>
              <a:rPr lang="en-US" baseline="0" dirty="0"/>
              <a:t> $200 depending on adjusted gross income.</a:t>
            </a:r>
          </a:p>
          <a:p>
            <a:endParaRPr lang="en-US" dirty="0"/>
          </a:p>
          <a:p>
            <a:pPr defTabSz="917117">
              <a:defRPr/>
            </a:pPr>
            <a:r>
              <a:rPr lang="en-US" dirty="0"/>
              <a:t>Top Button – Exempt Organization. Will need</a:t>
            </a:r>
            <a:r>
              <a:rPr lang="en-US" baseline="0" dirty="0"/>
              <a:t> IRS Tax Determination Letter</a:t>
            </a:r>
            <a:endParaRPr lang="en-US" dirty="0"/>
          </a:p>
          <a:p>
            <a:endParaRPr lang="en-US" dirty="0"/>
          </a:p>
          <a:p>
            <a:r>
              <a:rPr lang="en-US" dirty="0"/>
              <a:t>PTA not able to acquire a Square</a:t>
            </a:r>
            <a:r>
              <a:rPr lang="en-US" baseline="0" dirty="0"/>
              <a:t> because they had not filed with SOS.</a:t>
            </a:r>
          </a:p>
          <a:p>
            <a:endParaRPr lang="en-US" dirty="0"/>
          </a:p>
          <a:p>
            <a:pPr defTabSz="917117">
              <a:defRPr/>
            </a:pPr>
            <a:r>
              <a:rPr lang="en-US" dirty="0"/>
              <a:t>Bottom Button – Annual Update of Registration </a:t>
            </a:r>
            <a:r>
              <a:rPr lang="en-US" baseline="0" dirty="0"/>
              <a:t>(Forms and Instructions - </a:t>
            </a:r>
            <a:r>
              <a:rPr lang="en-US" dirty="0"/>
              <a:t>Page 16)  Along with Annual Update</a:t>
            </a:r>
            <a:r>
              <a:rPr lang="en-US" baseline="0" dirty="0"/>
              <a:t> - W</a:t>
            </a:r>
            <a:r>
              <a:rPr lang="en-US" dirty="0"/>
              <a:t>ill need: the 990-EZ</a:t>
            </a:r>
            <a:r>
              <a:rPr lang="en-US" baseline="0" dirty="0"/>
              <a:t> or COF-85, List of Names &amp; Addresses of Board, Changes to supporting documents and a check.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36</a:t>
            </a:fld>
            <a:endParaRPr lang="en-US" dirty="0"/>
          </a:p>
        </p:txBody>
      </p:sp>
    </p:spTree>
    <p:extLst>
      <p:ext uri="{BB962C8B-B14F-4D97-AF65-F5344CB8AC3E}">
        <p14:creationId xmlns:p14="http://schemas.microsoft.com/office/powerpoint/2010/main" val="1377362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defTabSz="917117">
              <a:defRPr/>
            </a:pPr>
            <a:endParaRPr lang="en-US" dirty="0"/>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37</a:t>
            </a:fld>
            <a:endParaRPr lang="en-US" dirty="0"/>
          </a:p>
        </p:txBody>
      </p:sp>
    </p:spTree>
    <p:extLst>
      <p:ext uri="{BB962C8B-B14F-4D97-AF65-F5344CB8AC3E}">
        <p14:creationId xmlns:p14="http://schemas.microsoft.com/office/powerpoint/2010/main" val="3336167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pPr defTabSz="917117">
              <a:defRPr/>
            </a:pPr>
            <a:r>
              <a:rPr lang="en-US" dirty="0"/>
              <a:t>Top</a:t>
            </a:r>
            <a:r>
              <a:rPr lang="en-US" baseline="0" dirty="0"/>
              <a:t> Button – COR-92</a:t>
            </a:r>
            <a:endParaRPr lang="en-US" dirty="0"/>
          </a:p>
          <a:p>
            <a:pPr defTabSz="917117">
              <a:defRPr/>
            </a:pPr>
            <a:r>
              <a:rPr lang="en-US" dirty="0"/>
              <a:t>Bottom Button – COF-85</a:t>
            </a:r>
          </a:p>
        </p:txBody>
      </p:sp>
      <p:sp>
        <p:nvSpPr>
          <p:cNvPr id="4" name="Slide Number Placeholder 3"/>
          <p:cNvSpPr>
            <a:spLocks noGrp="1"/>
          </p:cNvSpPr>
          <p:nvPr>
            <p:ph type="sldNum" sz="quarter" idx="10"/>
          </p:nvPr>
        </p:nvSpPr>
        <p:spPr/>
        <p:txBody>
          <a:bodyPr/>
          <a:lstStyle/>
          <a:p>
            <a:fld id="{8530316E-00D7-4389-8FFD-0E37F5DBE16B}" type="slidenum">
              <a:rPr lang="en-US" smtClean="0"/>
              <a:pPr/>
              <a:t>38</a:t>
            </a:fld>
            <a:endParaRPr lang="en-US" dirty="0"/>
          </a:p>
        </p:txBody>
      </p:sp>
    </p:spTree>
    <p:extLst>
      <p:ext uri="{BB962C8B-B14F-4D97-AF65-F5344CB8AC3E}">
        <p14:creationId xmlns:p14="http://schemas.microsoft.com/office/powerpoint/2010/main" val="3336167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Maryland</a:t>
            </a:r>
            <a:r>
              <a:rPr lang="en-US" baseline="0" dirty="0"/>
              <a:t> PTA required that all PTAs be incorporated at the 2002 Maryland PTA Convention.</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39</a:t>
            </a:fld>
            <a:endParaRPr lang="en-US" dirty="0"/>
          </a:p>
        </p:txBody>
      </p:sp>
    </p:spTree>
    <p:extLst>
      <p:ext uri="{BB962C8B-B14F-4D97-AF65-F5344CB8AC3E}">
        <p14:creationId xmlns:p14="http://schemas.microsoft.com/office/powerpoint/2010/main" val="1591319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Forfeiture occurs</a:t>
            </a:r>
            <a:r>
              <a:rPr lang="en-US" baseline="0" dirty="0"/>
              <a:t> upon failure to file the Personal Property Return after the second year.</a:t>
            </a:r>
            <a:endParaRPr lang="en-US" dirty="0"/>
          </a:p>
          <a:p>
            <a:endParaRPr lang="en-US" dirty="0"/>
          </a:p>
          <a:p>
            <a:r>
              <a:rPr lang="en-US" dirty="0"/>
              <a:t>Department of Taxation and Assessments has determined that if forfeiture</a:t>
            </a:r>
            <a:r>
              <a:rPr lang="en-US" baseline="0" dirty="0"/>
              <a:t> occurs, all missing Personal Property Returns must be completed.</a:t>
            </a:r>
          </a:p>
          <a:p>
            <a:endParaRPr lang="en-US" baseline="0" dirty="0"/>
          </a:p>
          <a:p>
            <a:pPr defTabSz="917117">
              <a:defRPr/>
            </a:pPr>
            <a:r>
              <a:rPr lang="en-US" baseline="0" dirty="0"/>
              <a:t>If forfeiture occurs, it is necessary to file for a Revival of Charter.  Contact Free State PTA for appropriate paperwork.</a:t>
            </a:r>
          </a:p>
          <a:p>
            <a:pPr defTabSz="917117">
              <a:defRPr/>
            </a:pPr>
            <a:endParaRPr lang="en-US" baseline="0" dirty="0"/>
          </a:p>
          <a:p>
            <a:pPr defTabSz="917117">
              <a:defRPr/>
            </a:pPr>
            <a:r>
              <a:rPr lang="en-US" baseline="0" dirty="0"/>
              <a:t>Button – Personal Property Report 6 pages  if own personal property (Forms and Instructions - </a:t>
            </a:r>
            <a:r>
              <a:rPr lang="en-US" dirty="0"/>
              <a:t>Page 26)</a:t>
            </a:r>
          </a:p>
          <a:p>
            <a:pPr defTabSz="917117">
              <a:defRPr/>
            </a:pPr>
            <a:endParaRPr lang="en-US" dirty="0"/>
          </a:p>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40</a:t>
            </a:fld>
            <a:endParaRPr lang="en-US" dirty="0"/>
          </a:p>
        </p:txBody>
      </p:sp>
    </p:spTree>
    <p:extLst>
      <p:ext uri="{BB962C8B-B14F-4D97-AF65-F5344CB8AC3E}">
        <p14:creationId xmlns:p14="http://schemas.microsoft.com/office/powerpoint/2010/main" val="60639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F56E96-A581-42EA-AE07-58F6935CA4DF}" type="slidenum">
              <a:rPr lang="en-US"/>
              <a:pPr/>
              <a:t>5</a:t>
            </a:fld>
            <a:endParaRPr lang="en-US" dirty="0"/>
          </a:p>
        </p:txBody>
      </p:sp>
      <p:sp>
        <p:nvSpPr>
          <p:cNvPr id="157698" name="Rectangle 7"/>
          <p:cNvSpPr txBox="1">
            <a:spLocks noGrp="1" noChangeArrowheads="1"/>
          </p:cNvSpPr>
          <p:nvPr/>
        </p:nvSpPr>
        <p:spPr bwMode="auto">
          <a:xfrm>
            <a:off x="4023094" y="8917422"/>
            <a:ext cx="3077740"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5" tIns="47107" rIns="94215" bIns="47107"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93B46943-6AC5-4A0E-ACA4-6B3B04CF569F}" type="slidenum">
              <a:rPr lang="en-US" sz="1200"/>
              <a:pPr algn="r" eaLnBrk="1" hangingPunct="1"/>
              <a:t>5</a:t>
            </a:fld>
            <a:endParaRPr lang="en-US" sz="1200" dirty="0"/>
          </a:p>
        </p:txBody>
      </p:sp>
      <p:sp>
        <p:nvSpPr>
          <p:cNvPr id="157699" name="Rectangle 2"/>
          <p:cNvSpPr>
            <a:spLocks noGrp="1" noRot="1" noChangeAspect="1" noChangeArrowheads="1" noTextEdit="1"/>
          </p:cNvSpPr>
          <p:nvPr>
            <p:ph type="sldImg"/>
          </p:nvPr>
        </p:nvSpPr>
        <p:spPr>
          <a:xfrm>
            <a:off x="422275" y="703263"/>
            <a:ext cx="6257925" cy="3521075"/>
          </a:xfrm>
          <a:ln/>
        </p:spPr>
      </p:sp>
      <p:sp>
        <p:nvSpPr>
          <p:cNvPr id="157700" name="Rectangle 3"/>
          <p:cNvSpPr>
            <a:spLocks noGrp="1" noChangeArrowheads="1"/>
          </p:cNvSpPr>
          <p:nvPr>
            <p:ph type="body" idx="1"/>
          </p:nvPr>
        </p:nvSpPr>
        <p:spPr/>
        <p:txBody>
          <a:bodyPr/>
          <a:lstStyle/>
          <a:p>
            <a:r>
              <a:rPr lang="en-US" dirty="0"/>
              <a:t>About the only</a:t>
            </a:r>
            <a:r>
              <a:rPr lang="en-US" baseline="0" dirty="0"/>
              <a:t> </a:t>
            </a:r>
            <a:r>
              <a:rPr lang="en-US" dirty="0"/>
              <a:t>assets</a:t>
            </a:r>
            <a:r>
              <a:rPr lang="en-US" baseline="0" dirty="0"/>
              <a:t> most PTAs have are the amounts in their checking and savings accounts.  They can take all of your money and it only matters to you and your students.  However, when you lose your reputation, it has repercussion, and it affects every PTA because the name is blemished. This training is designed to help you keep both.</a:t>
            </a:r>
          </a:p>
          <a:p>
            <a:endParaRPr lang="en-US" baseline="0" dirty="0"/>
          </a:p>
          <a:p>
            <a:r>
              <a:rPr lang="en-US" baseline="0" dirty="0"/>
              <a:t>The second job is to start looking for your replacement.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41</a:t>
            </a:fld>
            <a:endParaRPr lang="en-US" dirty="0"/>
          </a:p>
        </p:txBody>
      </p:sp>
    </p:spTree>
    <p:extLst>
      <p:ext uri="{BB962C8B-B14F-4D97-AF65-F5344CB8AC3E}">
        <p14:creationId xmlns:p14="http://schemas.microsoft.com/office/powerpoint/2010/main" val="229895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Revised amounts Started in 2011 for Tax Year 2010 with addition of the 990-N</a:t>
            </a:r>
          </a:p>
        </p:txBody>
      </p:sp>
      <p:sp>
        <p:nvSpPr>
          <p:cNvPr id="4" name="Slide Number Placeholder 3"/>
          <p:cNvSpPr>
            <a:spLocks noGrp="1"/>
          </p:cNvSpPr>
          <p:nvPr>
            <p:ph type="sldNum" sz="quarter" idx="10"/>
          </p:nvPr>
        </p:nvSpPr>
        <p:spPr/>
        <p:txBody>
          <a:bodyPr/>
          <a:lstStyle/>
          <a:p>
            <a:fld id="{8530316E-00D7-4389-8FFD-0E37F5DBE16B}" type="slidenum">
              <a:rPr lang="en-US" smtClean="0"/>
              <a:pPr/>
              <a:t>42</a:t>
            </a:fld>
            <a:endParaRPr lang="en-US" dirty="0"/>
          </a:p>
        </p:txBody>
      </p:sp>
    </p:spTree>
    <p:extLst>
      <p:ext uri="{BB962C8B-B14F-4D97-AF65-F5344CB8AC3E}">
        <p14:creationId xmlns:p14="http://schemas.microsoft.com/office/powerpoint/2010/main" val="1424131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Fines are generally not being waived any more.  Maximum $10,000 or 5% of Gross Revenue.  </a:t>
            </a:r>
          </a:p>
          <a:p>
            <a:endParaRPr lang="en-US" dirty="0"/>
          </a:p>
          <a:p>
            <a:r>
              <a:rPr lang="en-US" dirty="0"/>
              <a:t>Once</a:t>
            </a:r>
            <a:r>
              <a:rPr lang="en-US" baseline="0" dirty="0"/>
              <a:t> Tax Exempt Status is lost, it will never be reinstated under the same name.  There is a substantial cost in time and money to obtain the non profit status.</a:t>
            </a:r>
          </a:p>
          <a:p>
            <a:endParaRPr lang="en-US" baseline="0" dirty="0"/>
          </a:p>
          <a:p>
            <a:pPr defTabSz="917117">
              <a:defRPr/>
            </a:pPr>
            <a:r>
              <a:rPr lang="en-US" baseline="0" dirty="0"/>
              <a:t>Public inspection requirement – 30 days to comply with a request.  Can have them come to the school to view. </a:t>
            </a:r>
            <a:r>
              <a:rPr lang="en-US" dirty="0"/>
              <a:t>Public Inspection – can direct to Guidestar.com,</a:t>
            </a:r>
            <a:r>
              <a:rPr lang="en-US" baseline="0" dirty="0"/>
              <a:t> must provide requested copy (can charge copy fees). Redact personal information.</a:t>
            </a:r>
            <a:endParaRPr lang="en-US" dirty="0"/>
          </a:p>
          <a:p>
            <a:endParaRPr lang="en-US" baseline="0" dirty="0"/>
          </a:p>
          <a:p>
            <a:endParaRPr lang="en-US" baseline="0" dirty="0"/>
          </a:p>
          <a:p>
            <a:r>
              <a:rPr lang="en-US" baseline="0" dirty="0"/>
              <a:t>If IRS sends a letter either to Local or to individual and upon failure to comply by date given, a fine of $10/day will be levied against the addressee up to $5000.</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43</a:t>
            </a:fld>
            <a:endParaRPr lang="en-US" dirty="0"/>
          </a:p>
        </p:txBody>
      </p:sp>
    </p:spTree>
    <p:extLst>
      <p:ext uri="{BB962C8B-B14F-4D97-AF65-F5344CB8AC3E}">
        <p14:creationId xmlns:p14="http://schemas.microsoft.com/office/powerpoint/2010/main" val="1870888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An organization should now use Schedule O (Form 990 or 990-EZ), rather than separate attachments, to provide the IRS with narrative information required for responses to specific questions on Form 990 or 990-EZ, and to explain the organization’s operations or responses to various questions. It allows organizations to supplement information reported on Form 990 or 990-EZ.</a:t>
            </a:r>
          </a:p>
          <a:p>
            <a:endParaRPr lang="en-US" dirty="0"/>
          </a:p>
          <a:p>
            <a:r>
              <a:rPr lang="en-US" dirty="0"/>
              <a:t>Top Button – 990-EZ </a:t>
            </a:r>
            <a:r>
              <a:rPr lang="en-US" baseline="0" dirty="0"/>
              <a:t>(Forms and Instructions - </a:t>
            </a:r>
            <a:r>
              <a:rPr lang="en-US" dirty="0"/>
              <a:t>Page 41)  Line 10, Grants: Scholarships – List</a:t>
            </a:r>
            <a:r>
              <a:rPr lang="en-US" baseline="0" dirty="0"/>
              <a:t> on Schedule O </a:t>
            </a:r>
            <a:r>
              <a:rPr lang="en-US" dirty="0"/>
              <a:t>only if over $5000.</a:t>
            </a:r>
          </a:p>
          <a:p>
            <a:endParaRPr lang="en-US" dirty="0"/>
          </a:p>
          <a:p>
            <a:r>
              <a:rPr lang="en-US" dirty="0"/>
              <a:t>Schedule B is only required if a contribution is $5000 or more.  Information is not public</a:t>
            </a:r>
          </a:p>
          <a:p>
            <a:endParaRPr lang="en-US" dirty="0"/>
          </a:p>
          <a:p>
            <a:r>
              <a:rPr lang="en-US" dirty="0"/>
              <a:t>Bottom Buttons - Schedules A - Required, </a:t>
            </a:r>
            <a:r>
              <a:rPr lang="en-US" baseline="0" dirty="0"/>
              <a:t>(Forms and Instructions - </a:t>
            </a:r>
            <a:r>
              <a:rPr lang="en-US" dirty="0"/>
              <a:t>Page 45)</a:t>
            </a:r>
          </a:p>
          <a:p>
            <a:r>
              <a:rPr lang="en-US" dirty="0"/>
              <a:t>	C - Lobbying </a:t>
            </a:r>
            <a:r>
              <a:rPr lang="en-US" baseline="0" dirty="0"/>
              <a:t>(Forms and Instructions - </a:t>
            </a:r>
            <a:r>
              <a:rPr lang="en-US" dirty="0"/>
              <a:t>Page 49)</a:t>
            </a:r>
          </a:p>
          <a:p>
            <a:r>
              <a:rPr lang="en-US" dirty="0"/>
              <a:t>	G - Fund raising </a:t>
            </a:r>
            <a:r>
              <a:rPr lang="en-US" baseline="0" dirty="0"/>
              <a:t>(Forms and Instructions - </a:t>
            </a:r>
            <a:r>
              <a:rPr lang="en-US" dirty="0"/>
              <a:t>Page 53)</a:t>
            </a:r>
          </a:p>
          <a:p>
            <a:r>
              <a:rPr lang="en-US" dirty="0"/>
              <a:t>	O – Supplemental </a:t>
            </a:r>
            <a:r>
              <a:rPr lang="en-US" baseline="0" dirty="0"/>
              <a:t>(Forms and Instructions - </a:t>
            </a:r>
            <a:r>
              <a:rPr lang="en-US" dirty="0"/>
              <a:t>Page 56)</a:t>
            </a:r>
          </a:p>
        </p:txBody>
      </p:sp>
      <p:sp>
        <p:nvSpPr>
          <p:cNvPr id="4" name="Slide Number Placeholder 3"/>
          <p:cNvSpPr>
            <a:spLocks noGrp="1"/>
          </p:cNvSpPr>
          <p:nvPr>
            <p:ph type="sldNum" sz="quarter" idx="10"/>
          </p:nvPr>
        </p:nvSpPr>
        <p:spPr/>
        <p:txBody>
          <a:bodyPr/>
          <a:lstStyle/>
          <a:p>
            <a:fld id="{8530316E-00D7-4389-8FFD-0E37F5DBE16B}" type="slidenum">
              <a:rPr lang="en-US" smtClean="0"/>
              <a:pPr/>
              <a:t>44</a:t>
            </a:fld>
            <a:endParaRPr lang="en-US" dirty="0"/>
          </a:p>
        </p:txBody>
      </p:sp>
    </p:spTree>
    <p:extLst>
      <p:ext uri="{BB962C8B-B14F-4D97-AF65-F5344CB8AC3E}">
        <p14:creationId xmlns:p14="http://schemas.microsoft.com/office/powerpoint/2010/main" val="1585283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Button – E-Postcard</a:t>
            </a:r>
          </a:p>
        </p:txBody>
      </p:sp>
      <p:sp>
        <p:nvSpPr>
          <p:cNvPr id="4" name="Slide Number Placeholder 3"/>
          <p:cNvSpPr>
            <a:spLocks noGrp="1"/>
          </p:cNvSpPr>
          <p:nvPr>
            <p:ph type="sldNum" sz="quarter" idx="10"/>
          </p:nvPr>
        </p:nvSpPr>
        <p:spPr/>
        <p:txBody>
          <a:bodyPr/>
          <a:lstStyle/>
          <a:p>
            <a:fld id="{8530316E-00D7-4389-8FFD-0E37F5DBE16B}" type="slidenum">
              <a:rPr lang="en-US" smtClean="0"/>
              <a:pPr/>
              <a:t>45</a:t>
            </a:fld>
            <a:endParaRPr lang="en-US" dirty="0"/>
          </a:p>
        </p:txBody>
      </p:sp>
    </p:spTree>
    <p:extLst>
      <p:ext uri="{BB962C8B-B14F-4D97-AF65-F5344CB8AC3E}">
        <p14:creationId xmlns:p14="http://schemas.microsoft.com/office/powerpoint/2010/main" val="813384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LLC is a designation a state gives to a company.  It means nothing to the IRS.  If a company is an LLC, you must find out what their IRS tax classification is to determine what documents you must provide them.  There are only three possible LLC classifications.</a:t>
            </a:r>
          </a:p>
          <a:p>
            <a:endParaRPr lang="en-US" sz="1000" dirty="0"/>
          </a:p>
          <a:p>
            <a:r>
              <a:rPr lang="en-US" dirty="0"/>
              <a:t>1.  Corporation – would not get a 1099-MISC except under very limited conditions (i.e. Payments for legal services)</a:t>
            </a:r>
          </a:p>
          <a:p>
            <a:r>
              <a:rPr lang="en-US" dirty="0"/>
              <a:t>2.  Partnerships: always get a 1099-MISC</a:t>
            </a:r>
          </a:p>
          <a:p>
            <a:r>
              <a:rPr lang="en-US" dirty="0"/>
              <a:t>3.  Sole Proprietors – always get a 1099-MISC</a:t>
            </a:r>
          </a:p>
          <a:p>
            <a:endParaRPr lang="en-US" dirty="0"/>
          </a:p>
          <a:p>
            <a:r>
              <a:rPr lang="en-US" dirty="0"/>
              <a:t>An LLC could be any one of the above based on what they submitted to IRS. So if the LLC is a sole Proprietor or Partnership, they would get a 1099. </a:t>
            </a:r>
          </a:p>
          <a:p>
            <a:endParaRPr lang="en-US" dirty="0"/>
          </a:p>
          <a:p>
            <a:r>
              <a:rPr lang="en-US" dirty="0"/>
              <a:t>IRS strongly suggests that, while it is not a requirement, you get a signed W-9 from these individuals. </a:t>
            </a:r>
          </a:p>
        </p:txBody>
      </p:sp>
      <p:sp>
        <p:nvSpPr>
          <p:cNvPr id="4" name="Slide Number Placeholder 3"/>
          <p:cNvSpPr>
            <a:spLocks noGrp="1"/>
          </p:cNvSpPr>
          <p:nvPr>
            <p:ph type="sldNum" sz="quarter" idx="10"/>
          </p:nvPr>
        </p:nvSpPr>
        <p:spPr/>
        <p:txBody>
          <a:bodyPr/>
          <a:lstStyle/>
          <a:p>
            <a:fld id="{8530316E-00D7-4389-8FFD-0E37F5DBE16B}" type="slidenum">
              <a:rPr lang="en-US" smtClean="0"/>
              <a:pPr/>
              <a:t>46</a:t>
            </a:fld>
            <a:endParaRPr lang="en-US" dirty="0"/>
          </a:p>
        </p:txBody>
      </p:sp>
    </p:spTree>
    <p:extLst>
      <p:ext uri="{BB962C8B-B14F-4D97-AF65-F5344CB8AC3E}">
        <p14:creationId xmlns:p14="http://schemas.microsoft.com/office/powerpoint/2010/main" val="2941340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Button – Blanket Certificate (Sample</a:t>
            </a:r>
            <a:r>
              <a:rPr lang="en-US" baseline="0" dirty="0"/>
              <a:t> Reports, page 19; Cash Encounters, Appendix, A-5)</a:t>
            </a:r>
          </a:p>
          <a:p>
            <a:r>
              <a:rPr lang="en-US" baseline="0" dirty="0"/>
              <a:t>Must continue to file zero ($0) on scheduled reports to the Department of Taxation and assessment</a:t>
            </a:r>
          </a:p>
          <a:p>
            <a:r>
              <a:rPr lang="en-US" baseline="0" dirty="0"/>
              <a:t>Sales and Use Tax Exemption Certificate SUTEC</a:t>
            </a:r>
          </a:p>
          <a:p>
            <a:endParaRPr lang="en-US" baseline="0" dirty="0"/>
          </a:p>
          <a:p>
            <a:r>
              <a:rPr lang="en-US" baseline="0" dirty="0"/>
              <a:t>Vendor’s credit card machine and online ordering requires sales tax</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47</a:t>
            </a:fld>
            <a:endParaRPr lang="en-US" dirty="0"/>
          </a:p>
        </p:txBody>
      </p:sp>
    </p:spTree>
    <p:extLst>
      <p:ext uri="{BB962C8B-B14F-4D97-AF65-F5344CB8AC3E}">
        <p14:creationId xmlns:p14="http://schemas.microsoft.com/office/powerpoint/2010/main" val="3498849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Unrelated advertising is UBI</a:t>
            </a:r>
          </a:p>
          <a:p>
            <a:endParaRPr lang="en-US" dirty="0"/>
          </a:p>
          <a:p>
            <a:r>
              <a:rPr lang="en-US" dirty="0"/>
              <a:t>Sale</a:t>
            </a:r>
            <a:r>
              <a:rPr lang="en-US" baseline="0" dirty="0"/>
              <a:t> of merchandise is UBI unless it is solely for the convenience of the members.  i.e. – Spirit Wear, Yearbooks, Book Fairs</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48</a:t>
            </a:fld>
            <a:endParaRPr lang="en-US" dirty="0"/>
          </a:p>
        </p:txBody>
      </p:sp>
    </p:spTree>
    <p:extLst>
      <p:ext uri="{BB962C8B-B14F-4D97-AF65-F5344CB8AC3E}">
        <p14:creationId xmlns:p14="http://schemas.microsoft.com/office/powerpoint/2010/main" val="1367213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Three non-fundraising activities</a:t>
            </a:r>
            <a:r>
              <a:rPr lang="en-US" baseline="0" dirty="0"/>
              <a:t> (program services) for each fundraiser.  </a:t>
            </a:r>
          </a:p>
          <a:p>
            <a:endParaRPr lang="en-US" baseline="0" dirty="0"/>
          </a:p>
          <a:p>
            <a:r>
              <a:rPr lang="en-US" baseline="0" dirty="0"/>
              <a:t>A fund raiser is any function, event, activity, etc. whose </a:t>
            </a:r>
            <a:r>
              <a:rPr lang="en-US" b="1" baseline="0" dirty="0"/>
              <a:t>sole purpose </a:t>
            </a:r>
            <a:r>
              <a:rPr lang="en-US" baseline="0" dirty="0"/>
              <a:t>is to raise money to support the Association.   </a:t>
            </a:r>
          </a:p>
          <a:p>
            <a:endParaRPr lang="en-US" baseline="0" dirty="0"/>
          </a:p>
          <a:p>
            <a:r>
              <a:rPr lang="en-US" baseline="0" dirty="0"/>
              <a:t>Program services can generate income, but the intent is to provide a service to the association members and not fund the organization.</a:t>
            </a:r>
          </a:p>
          <a:p>
            <a:endParaRPr lang="en-US" baseline="0" dirty="0"/>
          </a:p>
          <a:p>
            <a:r>
              <a:rPr lang="en-US" baseline="0" dirty="0"/>
              <a:t>Examples:  selling wrapping paper vs charging a small fee to attend and event.</a:t>
            </a:r>
          </a:p>
          <a:p>
            <a:r>
              <a:rPr lang="en-US" baseline="0" dirty="0"/>
              <a:t>OR selling year books at twice the cost vs selling them at just over cost (to cover expenses).</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49</a:t>
            </a:fld>
            <a:endParaRPr lang="en-US" dirty="0"/>
          </a:p>
        </p:txBody>
      </p:sp>
    </p:spTree>
    <p:extLst>
      <p:ext uri="{BB962C8B-B14F-4D97-AF65-F5344CB8AC3E}">
        <p14:creationId xmlns:p14="http://schemas.microsoft.com/office/powerpoint/2010/main" val="3799430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50</a:t>
            </a:fld>
            <a:endParaRPr lang="en-US" dirty="0"/>
          </a:p>
        </p:txBody>
      </p:sp>
    </p:spTree>
    <p:extLst>
      <p:ext uri="{BB962C8B-B14F-4D97-AF65-F5344CB8AC3E}">
        <p14:creationId xmlns:p14="http://schemas.microsoft.com/office/powerpoint/2010/main" val="125293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CE4CF-F31B-46B2-B891-C5CEE097BA15}" type="slidenum">
              <a:rPr lang="en-US"/>
              <a:pPr/>
              <a:t>6</a:t>
            </a:fld>
            <a:endParaRPr lang="en-US" dirty="0"/>
          </a:p>
        </p:txBody>
      </p:sp>
      <p:sp>
        <p:nvSpPr>
          <p:cNvPr id="9218" name="Rectangle 2"/>
          <p:cNvSpPr>
            <a:spLocks noGrp="1" noRot="1" noChangeAspect="1" noChangeArrowheads="1" noTextEdit="1"/>
          </p:cNvSpPr>
          <p:nvPr>
            <p:ph type="sldImg"/>
          </p:nvPr>
        </p:nvSpPr>
        <p:spPr>
          <a:xfrm>
            <a:off x="422275" y="703263"/>
            <a:ext cx="6257925" cy="3521075"/>
          </a:xfrm>
          <a:ln/>
        </p:spPr>
      </p:sp>
      <p:sp>
        <p:nvSpPr>
          <p:cNvPr id="9219" name="Rectangle 3"/>
          <p:cNvSpPr>
            <a:spLocks noGrp="1" noChangeArrowheads="1"/>
          </p:cNvSpPr>
          <p:nvPr>
            <p:ph type="body" idx="1"/>
          </p:nvPr>
        </p:nvSpPr>
        <p:spPr/>
        <p:txBody>
          <a:bodyPr/>
          <a:lstStyle/>
          <a:p>
            <a:r>
              <a:rPr lang="en-US" dirty="0"/>
              <a:t>Button:  Treasurer Responsibilities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51</a:t>
            </a:fld>
            <a:endParaRPr lang="en-US" dirty="0"/>
          </a:p>
        </p:txBody>
      </p:sp>
    </p:spTree>
    <p:extLst>
      <p:ext uri="{BB962C8B-B14F-4D97-AF65-F5344CB8AC3E}">
        <p14:creationId xmlns:p14="http://schemas.microsoft.com/office/powerpoint/2010/main" val="228414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IRS</a:t>
            </a:r>
            <a:r>
              <a:rPr lang="en-US" baseline="0" dirty="0"/>
              <a:t> says so!</a:t>
            </a:r>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7</a:t>
            </a:fld>
            <a:endParaRPr lang="en-US" dirty="0"/>
          </a:p>
        </p:txBody>
      </p:sp>
    </p:spTree>
    <p:extLst>
      <p:ext uri="{BB962C8B-B14F-4D97-AF65-F5344CB8AC3E}">
        <p14:creationId xmlns:p14="http://schemas.microsoft.com/office/powerpoint/2010/main" val="244748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2211DA-D5DD-416C-B36E-F56A8BEB46CF}" type="slidenum">
              <a:rPr lang="en-US"/>
              <a:pPr/>
              <a:t>8</a:t>
            </a:fld>
            <a:endParaRPr lang="en-US" dirty="0"/>
          </a:p>
        </p:txBody>
      </p:sp>
      <p:sp>
        <p:nvSpPr>
          <p:cNvPr id="159746" name="Rectangle 7"/>
          <p:cNvSpPr txBox="1">
            <a:spLocks noGrp="1" noChangeArrowheads="1"/>
          </p:cNvSpPr>
          <p:nvPr/>
        </p:nvSpPr>
        <p:spPr bwMode="auto">
          <a:xfrm>
            <a:off x="4158461" y="9144214"/>
            <a:ext cx="3181298" cy="4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23" tIns="48461" rIns="96923" bIns="48461"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CA2C7B19-1CEE-4DC4-8276-04B8E213B4C5}" type="slidenum">
              <a:rPr lang="en-US" sz="1200"/>
              <a:pPr algn="r" eaLnBrk="1" hangingPunct="1"/>
              <a:t>8</a:t>
            </a:fld>
            <a:endParaRPr lang="en-US" sz="1200" dirty="0"/>
          </a:p>
        </p:txBody>
      </p:sp>
      <p:sp>
        <p:nvSpPr>
          <p:cNvPr id="159747" name="Rectangle 2"/>
          <p:cNvSpPr>
            <a:spLocks noGrp="1" noRot="1" noChangeAspect="1" noChangeArrowheads="1" noTextEdit="1"/>
          </p:cNvSpPr>
          <p:nvPr>
            <p:ph type="sldImg"/>
          </p:nvPr>
        </p:nvSpPr>
        <p:spPr>
          <a:xfrm>
            <a:off x="422275" y="703263"/>
            <a:ext cx="6257925" cy="3521075"/>
          </a:xfrm>
          <a:ln/>
        </p:spPr>
      </p:sp>
      <p:sp>
        <p:nvSpPr>
          <p:cNvPr id="159748" name="Rectangle 3"/>
          <p:cNvSpPr>
            <a:spLocks noGrp="1" noChangeArrowheads="1"/>
          </p:cNvSpPr>
          <p:nvPr>
            <p:ph type="body" idx="1"/>
          </p:nvPr>
        </p:nvSpPr>
        <p:spPr/>
        <p:txBody>
          <a:bodyPr/>
          <a:lstStyle/>
          <a:p>
            <a:pPr algn="ctr">
              <a:lnSpc>
                <a:spcPct val="120000"/>
              </a:lnSpc>
              <a:spcBef>
                <a:spcPts val="0"/>
              </a:spcBef>
              <a:spcAft>
                <a:spcPts val="601"/>
              </a:spcAft>
            </a:pPr>
            <a:r>
              <a:rPr lang="en-US" sz="1000" dirty="0">
                <a:latin typeface="Roboto" panose="02000000000000000000" pitchFamily="2" charset="0"/>
                <a:ea typeface="Roboto" panose="02000000000000000000" pitchFamily="2" charset="0"/>
              </a:rPr>
              <a:t>*</a:t>
            </a:r>
            <a:r>
              <a:rPr lang="en-US" dirty="0">
                <a:latin typeface="Roboto" panose="02000000000000000000" pitchFamily="2" charset="0"/>
                <a:ea typeface="Roboto" panose="02000000000000000000" pitchFamily="2" charset="0"/>
              </a:rPr>
              <a:t>See Bylaws for Qualifications, Nomination, Election, Duties, and more. </a:t>
            </a:r>
          </a:p>
          <a:p>
            <a:pPr algn="ctr">
              <a:lnSpc>
                <a:spcPct val="120000"/>
              </a:lnSpc>
              <a:spcBef>
                <a:spcPts val="0"/>
              </a:spcBef>
              <a:spcAft>
                <a:spcPts val="601"/>
              </a:spcAft>
            </a:pPr>
            <a:r>
              <a:rPr lang="en-US" dirty="0">
                <a:latin typeface="Roboto" panose="02000000000000000000" pitchFamily="2" charset="0"/>
                <a:ea typeface="Roboto" panose="02000000000000000000" pitchFamily="2" charset="0"/>
              </a:rPr>
              <a:t>Appoint Nominating Committee in February/March. Plan for Elections in May.</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2211DA-D5DD-416C-B36E-F56A8BEB46CF}" type="slidenum">
              <a:rPr lang="en-US"/>
              <a:pPr/>
              <a:t>9</a:t>
            </a:fld>
            <a:endParaRPr lang="en-US" dirty="0"/>
          </a:p>
        </p:txBody>
      </p:sp>
      <p:sp>
        <p:nvSpPr>
          <p:cNvPr id="159746" name="Rectangle 7"/>
          <p:cNvSpPr txBox="1">
            <a:spLocks noGrp="1" noChangeArrowheads="1"/>
          </p:cNvSpPr>
          <p:nvPr/>
        </p:nvSpPr>
        <p:spPr bwMode="auto">
          <a:xfrm>
            <a:off x="4158461" y="9144214"/>
            <a:ext cx="3181298" cy="4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23" tIns="48461" rIns="96923" bIns="48461"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CA2C7B19-1CEE-4DC4-8276-04B8E213B4C5}" type="slidenum">
              <a:rPr lang="en-US" sz="1200"/>
              <a:pPr algn="r" eaLnBrk="1" hangingPunct="1"/>
              <a:t>9</a:t>
            </a:fld>
            <a:endParaRPr lang="en-US" sz="1200" dirty="0"/>
          </a:p>
        </p:txBody>
      </p:sp>
      <p:sp>
        <p:nvSpPr>
          <p:cNvPr id="159747" name="Rectangle 2"/>
          <p:cNvSpPr>
            <a:spLocks noGrp="1" noRot="1" noChangeAspect="1" noChangeArrowheads="1" noTextEdit="1"/>
          </p:cNvSpPr>
          <p:nvPr>
            <p:ph type="sldImg"/>
          </p:nvPr>
        </p:nvSpPr>
        <p:spPr>
          <a:xfrm>
            <a:off x="422275" y="703263"/>
            <a:ext cx="6257925" cy="3521075"/>
          </a:xfrm>
          <a:ln/>
        </p:spPr>
      </p:sp>
      <p:sp>
        <p:nvSpPr>
          <p:cNvPr id="159748"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743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316E-00D7-4389-8FFD-0E37F5DBE16B}" type="slidenum">
              <a:rPr lang="en-US" smtClean="0"/>
              <a:pPr/>
              <a:t>10</a:t>
            </a:fld>
            <a:endParaRPr lang="en-US" dirty="0"/>
          </a:p>
        </p:txBody>
      </p:sp>
    </p:spTree>
    <p:extLst>
      <p:ext uri="{BB962C8B-B14F-4D97-AF65-F5344CB8AC3E}">
        <p14:creationId xmlns:p14="http://schemas.microsoft.com/office/powerpoint/2010/main" val="310781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bwMode="grayWhite">
          <a:xfrm>
            <a:off x="83910" y="1449306"/>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050">
                <a:solidFill>
                  <a:srgbClr val="FFFFFF"/>
                </a:solidFill>
              </a:defRPr>
            </a:lvl1pPr>
          </a:lstStyle>
          <a:p>
            <a:endParaRPr lang="en-US" dirty="0"/>
          </a:p>
        </p:txBody>
      </p:sp>
      <p:sp>
        <p:nvSpPr>
          <p:cNvPr id="17" name="Footer Placeholder 16"/>
          <p:cNvSpPr>
            <a:spLocks noGrp="1"/>
          </p:cNvSpPr>
          <p:nvPr>
            <p:ph type="ftr" sz="quarter" idx="11"/>
          </p:nvPr>
        </p:nvSpPr>
        <p:spPr/>
        <p:txBody>
          <a:bodyPr/>
          <a:lstStyle/>
          <a:p>
            <a:r>
              <a:rPr lang="en-US"/>
              <a:t>Add a footer</a:t>
            </a:r>
            <a:endParaRPr lang="en-US" dirty="0"/>
          </a:p>
        </p:txBody>
      </p:sp>
      <p:sp>
        <p:nvSpPr>
          <p:cNvPr id="28" name="Date Placeholder 27"/>
          <p:cNvSpPr>
            <a:spLocks noGrp="1"/>
          </p:cNvSpPr>
          <p:nvPr>
            <p:ph type="dt" sz="half" idx="10"/>
          </p:nvPr>
        </p:nvSpPr>
        <p:spPr/>
        <p:txBody>
          <a:bodyPr/>
          <a:lstStyle/>
          <a:p>
            <a:fld id="{F46E805F-AC8A-4597-A4AE-FD8A2F0EB413}" type="datetime1">
              <a:rPr lang="en-US" smtClean="0"/>
              <a:t>7/10/2024</a:t>
            </a:fld>
            <a:endParaRPr lang="en-US" dirty="0"/>
          </a:p>
        </p:txBody>
      </p:sp>
      <p:pic>
        <p:nvPicPr>
          <p:cNvPr id="2" name="image1.png">
            <a:extLst>
              <a:ext uri="{FF2B5EF4-FFF2-40B4-BE49-F238E27FC236}">
                <a16:creationId xmlns:a16="http://schemas.microsoft.com/office/drawing/2014/main" id="{AB2B1FA7-9A51-88CB-5A32-1EBC5FC84918}"/>
              </a:ext>
            </a:extLst>
          </p:cNvPr>
          <p:cNvPicPr/>
          <p:nvPr userDrawn="1"/>
        </p:nvPicPr>
        <p:blipFill>
          <a:blip r:embed="rId2"/>
          <a:srcRect/>
          <a:stretch>
            <a:fillRect/>
          </a:stretch>
        </p:blipFill>
        <p:spPr>
          <a:xfrm>
            <a:off x="5627688" y="5869194"/>
            <a:ext cx="1802341" cy="858819"/>
          </a:xfrm>
          <a:prstGeom prst="rect">
            <a:avLst/>
          </a:prstGeom>
          <a:ln/>
        </p:spPr>
      </p:pic>
    </p:spTree>
    <p:extLst>
      <p:ext uri="{BB962C8B-B14F-4D97-AF65-F5344CB8AC3E}">
        <p14:creationId xmlns:p14="http://schemas.microsoft.com/office/powerpoint/2010/main" val="244234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6F121320-8B01-46A1-9CAB-70D2DF0BAC4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76F9D1C-C545-421B-B8BC-5D008A01988A}" type="datetime1">
              <a:rPr lang="en-US" smtClean="0"/>
              <a:t>7/10/2024</a:t>
            </a:fld>
            <a:endParaRPr lang="en-US" dirty="0"/>
          </a:p>
        </p:txBody>
      </p:sp>
    </p:spTree>
    <p:extLst>
      <p:ext uri="{BB962C8B-B14F-4D97-AF65-F5344CB8AC3E}">
        <p14:creationId xmlns:p14="http://schemas.microsoft.com/office/powerpoint/2010/main" val="11607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3"/>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6F121320-8B01-46A1-9CAB-70D2DF0BAC4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78B2A9F-44C5-4418-A80A-3238DE24814B}" type="datetime1">
              <a:rPr lang="en-US" smtClean="0"/>
              <a:t>7/10/2024</a:t>
            </a:fld>
            <a:endParaRPr lang="en-US" dirty="0"/>
          </a:p>
        </p:txBody>
      </p:sp>
    </p:spTree>
    <p:extLst>
      <p:ext uri="{BB962C8B-B14F-4D97-AF65-F5344CB8AC3E}">
        <p14:creationId xmlns:p14="http://schemas.microsoft.com/office/powerpoint/2010/main" val="31776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D15C-D634-414E-BAC1-F5A3DFB01E0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4CBCC6E-D9A7-450C-811B-08EF48BE256F}"/>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00578A9A-B568-4087-8A96-7F70955C4143}"/>
              </a:ext>
            </a:extLst>
          </p:cNvPr>
          <p:cNvSpPr>
            <a:spLocks noGrp="1"/>
          </p:cNvSpPr>
          <p:nvPr>
            <p:ph type="sldNum" sz="quarter" idx="11"/>
          </p:nvPr>
        </p:nvSpPr>
        <p:spPr/>
        <p:txBody>
          <a:bodyPr/>
          <a:lstStyle/>
          <a:p>
            <a:fld id="{4379EE4F-70E0-4E51-8C7F-9B3A7E84FAE9}" type="slidenum">
              <a:rPr lang="en-US" smtClean="0"/>
              <a:pPr/>
              <a:t>‹#›</a:t>
            </a:fld>
            <a:endParaRPr lang="en-US" dirty="0"/>
          </a:p>
        </p:txBody>
      </p:sp>
      <p:sp>
        <p:nvSpPr>
          <p:cNvPr id="5" name="Date Placeholder 4">
            <a:extLst>
              <a:ext uri="{FF2B5EF4-FFF2-40B4-BE49-F238E27FC236}">
                <a16:creationId xmlns:a16="http://schemas.microsoft.com/office/drawing/2014/main" id="{C9791A0A-8781-4A7D-8A1C-E117958B64F1}"/>
              </a:ext>
            </a:extLst>
          </p:cNvPr>
          <p:cNvSpPr>
            <a:spLocks noGrp="1"/>
          </p:cNvSpPr>
          <p:nvPr>
            <p:ph type="dt" sz="half" idx="12"/>
          </p:nvPr>
        </p:nvSpPr>
        <p:spPr/>
        <p:txBody>
          <a:bodyPr/>
          <a:lstStyle/>
          <a:p>
            <a:fld id="{B1100E00-514B-4922-A313-612430C15192}" type="datetime1">
              <a:rPr lang="en-US" smtClean="0"/>
              <a:t>7/10/2024</a:t>
            </a:fld>
            <a:endParaRPr lang="en-US" dirty="0"/>
          </a:p>
        </p:txBody>
      </p:sp>
    </p:spTree>
    <p:extLst>
      <p:ext uri="{BB962C8B-B14F-4D97-AF65-F5344CB8AC3E}">
        <p14:creationId xmlns:p14="http://schemas.microsoft.com/office/powerpoint/2010/main" val="289900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03D7723A-6F7A-486B-9B9C-A1D56A2ADA11}" type="datetime1">
              <a:rPr lang="en-US" smtClean="0"/>
              <a:t>7/10/2024</a:t>
            </a:fld>
            <a:endParaRPr lang="en-US" dirty="0"/>
          </a:p>
        </p:txBody>
      </p:sp>
    </p:spTree>
    <p:extLst>
      <p:ext uri="{BB962C8B-B14F-4D97-AF65-F5344CB8AC3E}">
        <p14:creationId xmlns:p14="http://schemas.microsoft.com/office/powerpoint/2010/main" val="164412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CF3BC54-FE69-4BB7-8764-9BE1A6841A85}" type="datetime1">
              <a:rPr lang="en-US" smtClean="0"/>
              <a:t>7/10/2024</a:t>
            </a:fld>
            <a:endParaRPr lang="en-US" dirty="0"/>
          </a:p>
        </p:txBody>
      </p:sp>
    </p:spTree>
    <p:extLst>
      <p:ext uri="{BB962C8B-B14F-4D97-AF65-F5344CB8AC3E}">
        <p14:creationId xmlns:p14="http://schemas.microsoft.com/office/powerpoint/2010/main" val="266791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a:t>Add a footer</a:t>
            </a:r>
          </a:p>
        </p:txBody>
      </p:sp>
      <p:sp>
        <p:nvSpPr>
          <p:cNvPr id="4" name="Date Placeholder 3"/>
          <p:cNvSpPr>
            <a:spLocks noGrp="1"/>
          </p:cNvSpPr>
          <p:nvPr>
            <p:ph type="dt" sz="half" idx="10"/>
          </p:nvPr>
        </p:nvSpPr>
        <p:spPr/>
        <p:txBody>
          <a:bodyPr/>
          <a:lstStyle/>
          <a:p>
            <a:fld id="{06353B32-CC0D-4C4A-9B7E-95B4B29864C2}" type="datetime1">
              <a:rPr lang="en-US" smtClean="0"/>
              <a:t>7/10/2024</a:t>
            </a:fld>
            <a:endParaRPr lang="en-US" dirty="0"/>
          </a:p>
        </p:txBody>
      </p:sp>
    </p:spTree>
    <p:extLst>
      <p:ext uri="{BB962C8B-B14F-4D97-AF65-F5344CB8AC3E}">
        <p14:creationId xmlns:p14="http://schemas.microsoft.com/office/powerpoint/2010/main" val="327440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9461764-2243-448D-97AA-CD2D8FEDCF23}" type="datetime1">
              <a:rPr lang="en-US" smtClean="0"/>
              <a:t>7/10/2024</a:t>
            </a:fld>
            <a:endParaRPr lang="en-US" dirty="0"/>
          </a:p>
        </p:txBody>
      </p:sp>
    </p:spTree>
    <p:extLst>
      <p:ext uri="{BB962C8B-B14F-4D97-AF65-F5344CB8AC3E}">
        <p14:creationId xmlns:p14="http://schemas.microsoft.com/office/powerpoint/2010/main" val="21038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298C099F-E986-4FE3-AF1C-039EB69D6C98}" type="datetime1">
              <a:rPr lang="en-US" smtClean="0"/>
              <a:t>7/10/2024</a:t>
            </a:fld>
            <a:endParaRPr lang="en-US" dirty="0"/>
          </a:p>
        </p:txBody>
      </p:sp>
    </p:spTree>
    <p:extLst>
      <p:ext uri="{BB962C8B-B14F-4D97-AF65-F5344CB8AC3E}">
        <p14:creationId xmlns:p14="http://schemas.microsoft.com/office/powerpoint/2010/main" val="10276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185773-C9C6-40C4-88AC-A3BDC59198A2}" type="datetime1">
              <a:rPr lang="en-US" smtClean="0"/>
              <a:t>7/10/2024</a:t>
            </a:fld>
            <a:endParaRPr lang="en-US" dirty="0"/>
          </a:p>
        </p:txBody>
      </p:sp>
    </p:spTree>
    <p:extLst>
      <p:ext uri="{BB962C8B-B14F-4D97-AF65-F5344CB8AC3E}">
        <p14:creationId xmlns:p14="http://schemas.microsoft.com/office/powerpoint/2010/main" val="371343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4BB28BA-48FC-4311-83AB-10C7EAE17CCF}" type="datetime1">
              <a:rPr lang="en-US" smtClean="0"/>
              <a:t>7/10/2024</a:t>
            </a:fld>
            <a:endParaRPr lang="en-US" dirty="0"/>
          </a:p>
        </p:txBody>
      </p:sp>
    </p:spTree>
    <p:extLst>
      <p:ext uri="{BB962C8B-B14F-4D97-AF65-F5344CB8AC3E}">
        <p14:creationId xmlns:p14="http://schemas.microsoft.com/office/powerpoint/2010/main" val="31612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87FC8409-A15A-4FE8-96DF-A69C2969CEA8}"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5531E928-B0D7-4C19-92AF-8D30BB7BA0FA}" type="datetime1">
              <a:rPr lang="en-US" smtClean="0"/>
              <a:t>7/10/2024</a:t>
            </a:fld>
            <a:endParaRPr lang="en-US" dirty="0"/>
          </a:p>
        </p:txBody>
      </p:sp>
    </p:spTree>
    <p:extLst>
      <p:ext uri="{BB962C8B-B14F-4D97-AF65-F5344CB8AC3E}">
        <p14:creationId xmlns:p14="http://schemas.microsoft.com/office/powerpoint/2010/main" val="6208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0B9E7AA-25DE-40CC-8500-C6185C4B4C25}" type="datetime1">
              <a:rPr lang="en-US" smtClean="0"/>
              <a:t>7/10/2024</a:t>
            </a:fld>
            <a:endParaRPr lang="en-US" dirty="0"/>
          </a:p>
        </p:txBody>
      </p:sp>
    </p:spTree>
    <p:extLst>
      <p:ext uri="{BB962C8B-B14F-4D97-AF65-F5344CB8AC3E}">
        <p14:creationId xmlns:p14="http://schemas.microsoft.com/office/powerpoint/2010/main" val="388980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a:t>Add a footer</a:t>
            </a:r>
          </a:p>
        </p:txBody>
      </p:sp>
      <p:sp>
        <p:nvSpPr>
          <p:cNvPr id="5" name="Date Placeholder 4"/>
          <p:cNvSpPr>
            <a:spLocks noGrp="1"/>
          </p:cNvSpPr>
          <p:nvPr>
            <p:ph type="dt" sz="half" idx="10"/>
          </p:nvPr>
        </p:nvSpPr>
        <p:spPr/>
        <p:txBody>
          <a:bodyPr/>
          <a:lstStyle/>
          <a:p>
            <a:fld id="{27B48BD6-C25A-44E5-BD68-2ADDA5B8D3D9}" type="datetime1">
              <a:rPr lang="en-US" smtClean="0"/>
              <a:t>7/10/2024</a:t>
            </a:fld>
            <a:endParaRPr lang="en-US" dirty="0"/>
          </a:p>
        </p:txBody>
      </p:sp>
    </p:spTree>
    <p:extLst>
      <p:ext uri="{BB962C8B-B14F-4D97-AF65-F5344CB8AC3E}">
        <p14:creationId xmlns:p14="http://schemas.microsoft.com/office/powerpoint/2010/main" val="240645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85C63B6-D78D-485C-A9B7-FC3E0CD24B39}" type="datetime1">
              <a:rPr lang="en-US" smtClean="0"/>
              <a:t>7/10/2024</a:t>
            </a:fld>
            <a:endParaRPr lang="en-US" dirty="0"/>
          </a:p>
        </p:txBody>
      </p:sp>
    </p:spTree>
    <p:extLst>
      <p:ext uri="{BB962C8B-B14F-4D97-AF65-F5344CB8AC3E}">
        <p14:creationId xmlns:p14="http://schemas.microsoft.com/office/powerpoint/2010/main" val="36377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4317A29-F88F-498C-88BE-EEEEE8887F3B}" type="datetime1">
              <a:rPr lang="en-US" smtClean="0"/>
              <a:t>7/10/2024</a:t>
            </a:fld>
            <a:endParaRPr lang="en-US" dirty="0"/>
          </a:p>
        </p:txBody>
      </p:sp>
    </p:spTree>
    <p:extLst>
      <p:ext uri="{BB962C8B-B14F-4D97-AF65-F5344CB8AC3E}">
        <p14:creationId xmlns:p14="http://schemas.microsoft.com/office/powerpoint/2010/main" val="193982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0" name="Rounded Rectangle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a:xfrm flipV="1">
            <a:off x="92551"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963084" y="952503"/>
            <a:ext cx="10363200" cy="1362075"/>
          </a:xfrm>
        </p:spPr>
        <p:txBody>
          <a:bodyPr anchor="b" anchorCtr="0"/>
          <a:lstStyle>
            <a:lvl1pPr algn="l">
              <a:buNone/>
              <a:defRPr sz="3000" b="0" cap="none"/>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18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6F121320-8B01-46A1-9CAB-70D2DF0BAC49}" type="slidenum">
              <a:rPr lang="en-US" smtClean="0"/>
              <a:pPr/>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6C9F6908-32C5-4381-B5C2-1D789DB98920}" type="datetime1">
              <a:rPr lang="en-US" smtClean="0"/>
              <a:t>7/10/2024</a:t>
            </a:fld>
            <a:endParaRPr lang="en-US" dirty="0"/>
          </a:p>
        </p:txBody>
      </p:sp>
    </p:spTree>
    <p:extLst>
      <p:ext uri="{BB962C8B-B14F-4D97-AF65-F5344CB8AC3E}">
        <p14:creationId xmlns:p14="http://schemas.microsoft.com/office/powerpoint/2010/main" val="24880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6F121320-8B01-46A1-9CAB-70D2DF0BAC4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1C3BB3A0-4406-42D6-BDE7-AF9FAD904DAA}" type="datetime1">
              <a:rPr lang="en-US" smtClean="0"/>
              <a:t>7/10/2024</a:t>
            </a:fld>
            <a:endParaRPr lang="en-US" dirty="0"/>
          </a:p>
        </p:txBody>
      </p:sp>
    </p:spTree>
    <p:extLst>
      <p:ext uri="{BB962C8B-B14F-4D97-AF65-F5344CB8AC3E}">
        <p14:creationId xmlns:p14="http://schemas.microsoft.com/office/powerpoint/2010/main" val="37247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6F121320-8B01-46A1-9CAB-70D2DF0BAC49}" type="slidenum">
              <a:rPr lang="en-US" smtClean="0"/>
              <a:pPr/>
              <a:t>‹#›</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B941F464-A5CB-493F-9FA4-06B476003CE8}" type="datetime1">
              <a:rPr lang="en-US" smtClean="0"/>
              <a:t>7/10/2024</a:t>
            </a:fld>
            <a:endParaRPr lang="en-US" dirty="0"/>
          </a:p>
        </p:txBody>
      </p:sp>
    </p:spTree>
    <p:extLst>
      <p:ext uri="{BB962C8B-B14F-4D97-AF65-F5344CB8AC3E}">
        <p14:creationId xmlns:p14="http://schemas.microsoft.com/office/powerpoint/2010/main" val="68191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6F121320-8B01-46A1-9CAB-70D2DF0BAC4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36357A52-EB91-4F0D-B583-17EEEF9F3DBE}" type="datetime1">
              <a:rPr lang="en-US" smtClean="0"/>
              <a:t>7/10/2024</a:t>
            </a:fld>
            <a:endParaRPr lang="en-US" dirty="0"/>
          </a:p>
        </p:txBody>
      </p:sp>
    </p:spTree>
    <p:extLst>
      <p:ext uri="{BB962C8B-B14F-4D97-AF65-F5344CB8AC3E}">
        <p14:creationId xmlns:p14="http://schemas.microsoft.com/office/powerpoint/2010/main" val="27675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DC5232-2A27-4C43-A10B-5238DE229496}"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6DD7364-95E1-498B-898D-DB74B1B170E1}" type="datetime1">
              <a:rPr lang="en-US" smtClean="0"/>
              <a:t>7/10/2024</a:t>
            </a:fld>
            <a:endParaRPr lang="en-US" dirty="0"/>
          </a:p>
        </p:txBody>
      </p:sp>
    </p:spTree>
    <p:extLst>
      <p:ext uri="{BB962C8B-B14F-4D97-AF65-F5344CB8AC3E}">
        <p14:creationId xmlns:p14="http://schemas.microsoft.com/office/powerpoint/2010/main" val="7726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1219200" y="273050"/>
            <a:ext cx="10363200" cy="1143000"/>
          </a:xfrm>
        </p:spPr>
        <p:txBody>
          <a:bodyPr anchor="b" anchorCtr="0"/>
          <a:lstStyle>
            <a:lvl1pPr algn="l">
              <a:buNone/>
              <a:defRPr sz="3000" b="0"/>
            </a:lvl1pPr>
          </a:lstStyle>
          <a:p>
            <a:r>
              <a:rPr kumimoji="0" lang="en-US"/>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6F121320-8B01-46A1-9CAB-70D2DF0BAC4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DC6FC9DA-DA76-4FEB-911D-26827A2BED38}" type="datetime1">
              <a:rPr lang="en-US" smtClean="0"/>
              <a:t>7/10/2024</a:t>
            </a:fld>
            <a:endParaRPr lang="en-US" dirty="0"/>
          </a:p>
        </p:txBody>
      </p:sp>
    </p:spTree>
    <p:extLst>
      <p:ext uri="{BB962C8B-B14F-4D97-AF65-F5344CB8AC3E}">
        <p14:creationId xmlns:p14="http://schemas.microsoft.com/office/powerpoint/2010/main" val="348810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100" b="0"/>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6F121320-8B01-46A1-9CAB-70D2DF0BAC49}" type="slidenum">
              <a:rPr lang="en-US" smtClean="0"/>
              <a:pPr/>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98AFA7B4-8A4E-4A70-9DB1-93F47394A588}" type="datetime1">
              <a:rPr lang="en-US" smtClean="0"/>
              <a:t>7/10/2024</a:t>
            </a:fld>
            <a:endParaRPr lang="en-US" dirty="0"/>
          </a:p>
        </p:txBody>
      </p:sp>
    </p:spTree>
    <p:extLst>
      <p:ext uri="{BB962C8B-B14F-4D97-AF65-F5344CB8AC3E}">
        <p14:creationId xmlns:p14="http://schemas.microsoft.com/office/powerpoint/2010/main" val="158471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6F121320-8B01-46A1-9CAB-70D2DF0BAC49}" type="slidenum">
              <a:rPr lang="en-US" smtClean="0"/>
              <a:pPr/>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050">
                <a:solidFill>
                  <a:schemeClr val="tx2"/>
                </a:solidFill>
              </a:defRPr>
            </a:lvl1pPr>
          </a:lstStyle>
          <a:p>
            <a:r>
              <a:rPr lang="en-US"/>
              <a:t>Add a footer</a:t>
            </a:r>
            <a:endParaRPr lang="en-US"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050">
                <a:solidFill>
                  <a:schemeClr val="tx2"/>
                </a:solidFill>
              </a:defRPr>
            </a:lvl1pPr>
          </a:lstStyle>
          <a:p>
            <a:fld id="{78C28D5C-5CED-4AE4-8F5F-78757846610B}" type="datetime1">
              <a:rPr lang="en-US" smtClean="0"/>
              <a:t>7/10/2024</a:t>
            </a:fld>
            <a:endParaRPr lang="en-US" dirty="0"/>
          </a:p>
        </p:txBody>
      </p:sp>
      <p:pic>
        <p:nvPicPr>
          <p:cNvPr id="2" name="image1.png">
            <a:extLst>
              <a:ext uri="{FF2B5EF4-FFF2-40B4-BE49-F238E27FC236}">
                <a16:creationId xmlns:a16="http://schemas.microsoft.com/office/drawing/2014/main" id="{7D516142-74FF-CBF0-AB11-E0B402A866F4}"/>
              </a:ext>
            </a:extLst>
          </p:cNvPr>
          <p:cNvPicPr/>
          <p:nvPr userDrawn="1"/>
        </p:nvPicPr>
        <p:blipFill>
          <a:blip r:embed="rId14"/>
          <a:srcRect/>
          <a:stretch>
            <a:fillRect/>
          </a:stretch>
        </p:blipFill>
        <p:spPr>
          <a:xfrm>
            <a:off x="5288579" y="5867400"/>
            <a:ext cx="1686560" cy="731520"/>
          </a:xfrm>
          <a:prstGeom prst="rect">
            <a:avLst/>
          </a:prstGeom>
          <a:ln/>
        </p:spPr>
      </p:pic>
    </p:spTree>
    <p:extLst>
      <p:ext uri="{BB962C8B-B14F-4D97-AF65-F5344CB8AC3E}">
        <p14:creationId xmlns:p14="http://schemas.microsoft.com/office/powerpoint/2010/main" val="229057206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5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a:t>Add a footer</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4E6061F1-7FD1-4051-B162-C22A5C008C7A}" type="datetime1">
              <a:rPr lang="en-US" smtClean="0"/>
              <a:t>7/10/2024</a:t>
            </a:fld>
            <a:endParaRPr lang="en-US" dirty="0"/>
          </a:p>
        </p:txBody>
      </p:sp>
    </p:spTree>
    <p:extLst>
      <p:ext uri="{BB962C8B-B14F-4D97-AF65-F5344CB8AC3E}">
        <p14:creationId xmlns:p14="http://schemas.microsoft.com/office/powerpoint/2010/main" val="38538424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file:///C:\Users\User\OneDrive\Desktop\Training%20Workshops\FS%2024%20Convention\Donation-sample.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im-companie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file:///C:\Users\User\OneDrive\Desktop\Training%20Workshops\FS%2024%20Convention\SOSExemptOrganizationFund.pdf" TargetMode="External"/><Relationship Id="rId4" Type="http://schemas.openxmlformats.org/officeDocument/2006/relationships/hyperlink" Target="file:///C:\Users\User\OneDrive\Desktop\Training%20Workshops\FS%2024%20Convention\SOS%20Annual%20Update.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file:///C:\Users\User\OneDrive\Desktop\Training%20Workshops\FS%2024%20Convention\SOS%20COF-85.pdf" TargetMode="External"/><Relationship Id="rId4" Type="http://schemas.openxmlformats.org/officeDocument/2006/relationships/hyperlink" Target="file:///C:\Users\User\OneDrive\Desktop\Training%20Workshops\FS%2024%20Convention\SOS%20Registration%20COR-9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file:///C:\Users\User\OneDrive\Desktop\Training%20Workshops\FS%2024%20Convention\Personal%20Property.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file:///C:\Users\User\OneDrive\Desktop\Training%20Workshops\FS%2024%20Convention\af990sa.pdf" TargetMode="External"/><Relationship Id="rId3" Type="http://schemas.openxmlformats.org/officeDocument/2006/relationships/audio" Target="../media/audio1.wav"/><Relationship Id="rId7" Type="http://schemas.openxmlformats.org/officeDocument/2006/relationships/hyperlink" Target="file:///C:\Users\User\OneDrive\Desktop\Training%20Workshops\FS%2024%20Convention\af990ezb.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file:///C:\Users\User\OneDrive\Desktop\Training%20Workshops\FS%2024%20Convention\af990sg.pdf" TargetMode="External"/><Relationship Id="rId5" Type="http://schemas.openxmlformats.org/officeDocument/2006/relationships/hyperlink" Target="file:///C:\Users\User\OneDrive\Desktop\Training%20Workshops\FS%2024%20Convention\af990so.pdf" TargetMode="External"/><Relationship Id="rId10" Type="http://schemas.openxmlformats.org/officeDocument/2006/relationships/hyperlink" Target="file:///C:\Users\User\OneDrive\Desktop\Training%20Workshops\FS%2024%20Convention\990-EZ%20confirmation%202021-22.pdf" TargetMode="External"/><Relationship Id="rId4" Type="http://schemas.openxmlformats.org/officeDocument/2006/relationships/hyperlink" Target="file:///C:\Users\User\OneDrive\Desktop\Training%20Workshops\FS%2024%20Convention\af990ez.pdf" TargetMode="External"/><Relationship Id="rId9" Type="http://schemas.openxmlformats.org/officeDocument/2006/relationships/hyperlink" Target="file:///C:\Users\User\OneDrive\Desktop\Training%20Workshops\FS%2024%20Convention\af990sc.pdf" TargetMode="Externa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file:///C:\Users\User\OneDrive\Desktop\Training%20Workshops\FS%2024%20Convention\990-N.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file:///C:\Users\User\OneDrive\Desktop\Training%20Workshops\FS%2024%20Convention\Blanket%20Cerificate%20of%20Resale.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bbutz@fspta.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mailto:treasurer@fspta.org" TargetMode="External"/><Relationship Id="rId4" Type="http://schemas.openxmlformats.org/officeDocument/2006/relationships/hyperlink" Target="http://www.fspta.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file:///C:\Users\User\OneDrive\Desktop\Training%20Workshops\FS%2024%20Convention\TreasurerTimeline.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F2A4-A9D3-337E-BF77-B5F30CF700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D90062-53E2-994A-287B-9E388A7D08CF}"/>
              </a:ext>
            </a:extLst>
          </p:cNvPr>
          <p:cNvSpPr>
            <a:spLocks noGrp="1"/>
          </p:cNvSpPr>
          <p:nvPr>
            <p:ph type="subTitle" idx="1"/>
          </p:nvPr>
        </p:nvSpPr>
        <p:spPr/>
        <p:txBody>
          <a:bodyPr/>
          <a:lstStyle/>
          <a:p>
            <a:endParaRPr lang="en-US"/>
          </a:p>
        </p:txBody>
      </p:sp>
      <p:pic>
        <p:nvPicPr>
          <p:cNvPr id="4" name="Picture 3" descr="Neon 3D circle art">
            <a:extLst>
              <a:ext uri="{FF2B5EF4-FFF2-40B4-BE49-F238E27FC236}">
                <a16:creationId xmlns:a16="http://schemas.microsoft.com/office/drawing/2014/main" id="{F23AB092-A1CC-C2A2-48E4-229CD79B5B8E}"/>
              </a:ext>
            </a:extLst>
          </p:cNvPr>
          <p:cNvPicPr>
            <a:picLocks noChangeAspect="1"/>
          </p:cNvPicPr>
          <p:nvPr/>
        </p:nvPicPr>
        <p:blipFill rotWithShape="1">
          <a:blip r:embed="rId2"/>
          <a:srcRect t="21329"/>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 name="Title 1">
            <a:extLst>
              <a:ext uri="{FF2B5EF4-FFF2-40B4-BE49-F238E27FC236}">
                <a16:creationId xmlns:a16="http://schemas.microsoft.com/office/drawing/2014/main" id="{35B669E0-1199-D897-9438-1F384C38DFE1}"/>
              </a:ext>
            </a:extLst>
          </p:cNvPr>
          <p:cNvSpPr txBox="1">
            <a:spLocks/>
          </p:cNvSpPr>
          <p:nvPr/>
        </p:nvSpPr>
        <p:spPr>
          <a:xfrm>
            <a:off x="550863" y="549275"/>
            <a:ext cx="5545137" cy="2986234"/>
          </a:xfrm>
          <a:prstGeom prst="rect">
            <a:avLst/>
          </a:prstGeom>
        </p:spPr>
        <p:txBody>
          <a:bodyPr bIns="91440" anchor="b" anchorCtr="0">
            <a:normAutofit/>
          </a:bodyPr>
          <a:lstStyle>
            <a:lvl1pPr algn="ctr" rtl="0" eaLnBrk="1" latinLnBrk="0" hangingPunct="1">
              <a:spcBef>
                <a:spcPct val="0"/>
              </a:spcBef>
              <a:buNone/>
              <a:defRPr kumimoji="0" lang="en-US" sz="3000" kern="1200" dirty="0">
                <a:solidFill>
                  <a:schemeClr val="bg1"/>
                </a:solidFill>
                <a:latin typeface="+mj-lt"/>
                <a:ea typeface="+mj-ea"/>
                <a:cs typeface="+mj-cs"/>
              </a:defRPr>
            </a:lvl1pPr>
          </a:lstStyle>
          <a:p>
            <a:pPr algn="l"/>
            <a:r>
              <a:rPr lang="en-US" sz="6000" dirty="0"/>
              <a:t>Financial Training </a:t>
            </a:r>
            <a:endParaRPr lang="en-US" sz="6000" dirty="0">
              <a:latin typeface="Phosphate Inline" panose="02000506050000020004" pitchFamily="2" charset="77"/>
              <a:cs typeface="Phosphate Inline" panose="02000506050000020004" pitchFamily="2" charset="77"/>
            </a:endParaRPr>
          </a:p>
        </p:txBody>
      </p:sp>
      <p:sp>
        <p:nvSpPr>
          <p:cNvPr id="6" name="Subtitle 2">
            <a:extLst>
              <a:ext uri="{FF2B5EF4-FFF2-40B4-BE49-F238E27FC236}">
                <a16:creationId xmlns:a16="http://schemas.microsoft.com/office/drawing/2014/main" id="{B57F9EFD-F0F5-F6BF-CB6A-1C6FCA048C68}"/>
              </a:ext>
            </a:extLst>
          </p:cNvPr>
          <p:cNvSpPr txBox="1">
            <a:spLocks/>
          </p:cNvSpPr>
          <p:nvPr/>
        </p:nvSpPr>
        <p:spPr>
          <a:xfrm>
            <a:off x="456939" y="4592784"/>
            <a:ext cx="8086143" cy="2265216"/>
          </a:xfrm>
          <a:prstGeom prst="rect">
            <a:avLst/>
          </a:prstGeom>
        </p:spPr>
        <p:txBody>
          <a:bodyPr>
            <a:normAutofit/>
          </a:bodyPr>
          <a:lstStyle>
            <a:lvl1pPr marL="0" indent="0" algn="ctr" rtl="0" eaLnBrk="1" latinLnBrk="0" hangingPunct="1">
              <a:spcBef>
                <a:spcPts val="435"/>
              </a:spcBef>
              <a:buClr>
                <a:schemeClr val="accent1">
                  <a:lumMod val="75000"/>
                </a:schemeClr>
              </a:buClr>
              <a:buSzPct val="85000"/>
              <a:buFont typeface="Wingdings 2"/>
              <a:buNone/>
              <a:defRPr kumimoji="0" sz="1950" kern="1200">
                <a:solidFill>
                  <a:schemeClr val="tx2"/>
                </a:solidFill>
                <a:latin typeface="+mn-lt"/>
                <a:ea typeface="+mn-ea"/>
                <a:cs typeface="+mn-cs"/>
              </a:defRPr>
            </a:lvl1pPr>
            <a:lvl2pPr marL="342900" indent="0" algn="ctr" rtl="0" eaLnBrk="1" latinLnBrk="0" hangingPunct="1">
              <a:spcBef>
                <a:spcPts val="278"/>
              </a:spcBef>
              <a:buClr>
                <a:schemeClr val="accent2">
                  <a:lumMod val="75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ts val="278"/>
              </a:spcBef>
              <a:buClr>
                <a:schemeClr val="accent1">
                  <a:lumMod val="60000"/>
                  <a:lumOff val="40000"/>
                </a:schemeClr>
              </a:buClr>
              <a:buSzPct val="85000"/>
              <a:buFont typeface="Wingdings 2"/>
              <a:buNone/>
              <a:defRPr kumimoji="0" sz="1500" kern="1200">
                <a:solidFill>
                  <a:schemeClr val="tx1"/>
                </a:solidFill>
                <a:latin typeface="+mn-lt"/>
                <a:ea typeface="+mn-ea"/>
                <a:cs typeface="+mn-cs"/>
              </a:defRPr>
            </a:lvl3pPr>
            <a:lvl4pPr marL="1028700" indent="0" algn="ctr" rtl="0" eaLnBrk="1" latinLnBrk="0" hangingPunct="1">
              <a:spcBef>
                <a:spcPts val="278"/>
              </a:spcBef>
              <a:buClr>
                <a:schemeClr val="accent3"/>
              </a:buClr>
              <a:buSzPct val="80000"/>
              <a:buFont typeface="Wingdings 2"/>
              <a:buNone/>
              <a:defRPr kumimoji="0" sz="1500" kern="1200">
                <a:solidFill>
                  <a:schemeClr val="tx1"/>
                </a:solidFill>
                <a:latin typeface="+mn-lt"/>
                <a:ea typeface="+mn-ea"/>
                <a:cs typeface="+mn-cs"/>
              </a:defRPr>
            </a:lvl4pPr>
            <a:lvl5pPr marL="1371600" indent="0" algn="ctr" rtl="0" eaLnBrk="1" latinLnBrk="0" hangingPunct="1">
              <a:spcBef>
                <a:spcPts val="278"/>
              </a:spcBef>
              <a:buClr>
                <a:schemeClr val="accent3">
                  <a:lumMod val="75000"/>
                </a:schemeClr>
              </a:buClr>
              <a:buFontTx/>
              <a:buNone/>
              <a:defRPr kumimoji="0" sz="1500" kern="1200">
                <a:solidFill>
                  <a:schemeClr val="tx1"/>
                </a:solidFill>
                <a:latin typeface="+mn-lt"/>
                <a:ea typeface="+mn-ea"/>
                <a:cs typeface="+mn-cs"/>
              </a:defRPr>
            </a:lvl5pPr>
            <a:lvl6pPr marL="1714500" indent="0" algn="ctr" rtl="0" eaLnBrk="1" latinLnBrk="0" hangingPunct="1">
              <a:spcBef>
                <a:spcPts val="278"/>
              </a:spcBef>
              <a:buClr>
                <a:schemeClr val="accent3"/>
              </a:buClr>
              <a:buNone/>
              <a:defRPr kumimoji="0" sz="1350" kern="1200" baseline="0">
                <a:solidFill>
                  <a:schemeClr val="tx1"/>
                </a:solidFill>
                <a:latin typeface="+mn-lt"/>
                <a:ea typeface="+mn-ea"/>
                <a:cs typeface="+mn-cs"/>
              </a:defRPr>
            </a:lvl6pPr>
            <a:lvl7pPr marL="2057400" indent="0" algn="ctr" rtl="0" eaLnBrk="1" latinLnBrk="0" hangingPunct="1">
              <a:spcBef>
                <a:spcPts val="278"/>
              </a:spcBef>
              <a:buClr>
                <a:schemeClr val="accent2"/>
              </a:buClr>
              <a:buNone/>
              <a:defRPr kumimoji="0" sz="1350" kern="1200">
                <a:solidFill>
                  <a:schemeClr val="tx1"/>
                </a:solidFill>
                <a:latin typeface="+mn-lt"/>
                <a:ea typeface="+mn-ea"/>
                <a:cs typeface="+mn-cs"/>
              </a:defRPr>
            </a:lvl7pPr>
            <a:lvl8pPr marL="2400300" indent="0" algn="ctr" rtl="0" eaLnBrk="1" latinLnBrk="0" hangingPunct="1">
              <a:spcBef>
                <a:spcPts val="278"/>
              </a:spcBef>
              <a:buClr>
                <a:schemeClr val="accent1">
                  <a:lumMod val="75000"/>
                </a:schemeClr>
              </a:buClr>
              <a:buNone/>
              <a:defRPr kumimoji="0" sz="1350" kern="1200">
                <a:solidFill>
                  <a:schemeClr val="tx1"/>
                </a:solidFill>
                <a:latin typeface="+mn-lt"/>
                <a:ea typeface="+mn-ea"/>
                <a:cs typeface="+mn-cs"/>
              </a:defRPr>
            </a:lvl8pPr>
            <a:lvl9pPr marL="2743200" indent="0" algn="ctr" rtl="0" eaLnBrk="1" latinLnBrk="0" hangingPunct="1">
              <a:spcBef>
                <a:spcPts val="278"/>
              </a:spcBef>
              <a:buClr>
                <a:schemeClr val="accent3">
                  <a:lumMod val="50000"/>
                </a:schemeClr>
              </a:buClr>
              <a:buFont typeface="Arial" panose="020B0604020202020204" pitchFamily="34" charset="0"/>
              <a:buNone/>
              <a:defRPr kumimoji="0" sz="1350" kern="1200">
                <a:solidFill>
                  <a:schemeClr val="tx1"/>
                </a:solidFill>
                <a:latin typeface="+mn-lt"/>
                <a:ea typeface="+mn-ea"/>
                <a:cs typeface="+mn-cs"/>
              </a:defRPr>
            </a:lvl9pPr>
          </a:lstStyle>
          <a:p>
            <a:pPr algn="l"/>
            <a:r>
              <a:rPr lang="en-US" sz="3600" dirty="0">
                <a:solidFill>
                  <a:schemeClr val="bg1"/>
                </a:solidFill>
              </a:rPr>
              <a:t>Navigating State &amp; Federal Requirements</a:t>
            </a:r>
          </a:p>
          <a:p>
            <a:pPr algn="l"/>
            <a:r>
              <a:rPr lang="en-US" sz="2800" dirty="0">
                <a:solidFill>
                  <a:schemeClr val="bg1"/>
                </a:solidFill>
              </a:rPr>
              <a:t>(New 2024-25 SOA Requirement</a:t>
            </a:r>
            <a:r>
              <a:rPr lang="en-US" sz="3600" dirty="0">
                <a:solidFill>
                  <a:schemeClr val="bg1"/>
                </a:solidFill>
              </a:rPr>
              <a:t>) </a:t>
            </a:r>
          </a:p>
          <a:p>
            <a:pPr algn="l"/>
            <a:r>
              <a:rPr lang="en-US" sz="3600" dirty="0">
                <a:solidFill>
                  <a:schemeClr val="bg1"/>
                </a:solidFill>
              </a:rPr>
              <a:t>Saturday, Workshop Session #1</a:t>
            </a:r>
            <a:r>
              <a:rPr lang="en-US" dirty="0"/>
              <a:t>#1</a:t>
            </a:r>
            <a:endParaRPr lang="en-US" dirty="0">
              <a:solidFill>
                <a:schemeClr val="tx1">
                  <a:alpha val="60000"/>
                </a:schemeClr>
              </a:solidFill>
              <a:latin typeface="Century Gothic" panose="020B0502020202020204" pitchFamily="34" charset="0"/>
            </a:endParaRPr>
          </a:p>
        </p:txBody>
      </p:sp>
      <p:pic>
        <p:nvPicPr>
          <p:cNvPr id="7" name="Picture 6" descr="A purple and white logo on a black background&#10;&#10;Description automatically generated">
            <a:extLst>
              <a:ext uri="{FF2B5EF4-FFF2-40B4-BE49-F238E27FC236}">
                <a16:creationId xmlns:a16="http://schemas.microsoft.com/office/drawing/2014/main" id="{B16FD1A4-618A-0627-A3AD-6193BF6DB429}"/>
              </a:ext>
            </a:extLst>
          </p:cNvPr>
          <p:cNvPicPr>
            <a:picLocks noChangeAspect="1"/>
          </p:cNvPicPr>
          <p:nvPr/>
        </p:nvPicPr>
        <p:blipFill rotWithShape="1">
          <a:blip r:embed="rId3">
            <a:alphaModFix amt="50000"/>
          </a:blip>
          <a:srcRect b="18756"/>
          <a:stretch/>
        </p:blipFill>
        <p:spPr>
          <a:xfrm>
            <a:off x="9000000" y="4037446"/>
            <a:ext cx="3034423" cy="2465282"/>
          </a:xfrm>
          <a:prstGeom prst="rect">
            <a:avLst/>
          </a:prstGeom>
        </p:spPr>
      </p:pic>
    </p:spTree>
    <p:extLst>
      <p:ext uri="{BB962C8B-B14F-4D97-AF65-F5344CB8AC3E}">
        <p14:creationId xmlns:p14="http://schemas.microsoft.com/office/powerpoint/2010/main" val="5746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400"/>
                                        <p:tgtEl>
                                          <p:spTgt spid="6">
                                            <p:txEl>
                                              <p:pRg st="1" end="1"/>
                                            </p:txEl>
                                          </p:spTgt>
                                        </p:tgtEl>
                                      </p:cBhvr>
                                    </p:animEffect>
                                  </p:childTnLst>
                                </p:cTn>
                              </p:par>
                              <p:par>
                                <p:cTn id="16" presetID="10" presetClass="entr" presetSubtype="0" fill="hold" grpId="0" nodeType="withEffect">
                                  <p:stCondLst>
                                    <p:cond delay="2000"/>
                                  </p:stCondLst>
                                  <p:iterate type="lt">
                                    <p:tmPct val="10000"/>
                                  </p:iterate>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4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en-US" dirty="0"/>
          </a:p>
        </p:txBody>
      </p:sp>
      <p:sp>
        <p:nvSpPr>
          <p:cNvPr id="133123" name="Rectangle 3"/>
          <p:cNvSpPr>
            <a:spLocks noGrp="1" noChangeArrowheads="1"/>
          </p:cNvSpPr>
          <p:nvPr>
            <p:ph sz="quarter" idx="1"/>
          </p:nvPr>
        </p:nvSpPr>
        <p:spPr>
          <a:xfrm>
            <a:off x="1219200" y="1447800"/>
            <a:ext cx="9448800" cy="4572000"/>
          </a:xfrm>
        </p:spPr>
        <p:txBody>
          <a:bodyPr/>
          <a:lstStyle/>
          <a:p>
            <a:pPr>
              <a:buFont typeface="Wingdings" pitchFamily="2" charset="2"/>
              <a:buNone/>
            </a:pPr>
            <a:endParaRPr lang="en-US" dirty="0"/>
          </a:p>
          <a:p>
            <a:pPr>
              <a:buFont typeface="Wingdings" pitchFamily="2" charset="2"/>
              <a:buNone/>
            </a:pPr>
            <a:endParaRPr lang="en-US" dirty="0"/>
          </a:p>
          <a:p>
            <a:pPr algn="ctr">
              <a:buFont typeface="Wingdings" pitchFamily="2" charset="2"/>
              <a:buNone/>
            </a:pPr>
            <a:r>
              <a:rPr lang="en-US" sz="4000" dirty="0"/>
              <a:t>Board Responsibilities</a:t>
            </a:r>
          </a:p>
        </p:txBody>
      </p:sp>
      <p:sp>
        <p:nvSpPr>
          <p:cNvPr id="2" name="Slide Number Placeholder 1">
            <a:extLst>
              <a:ext uri="{FF2B5EF4-FFF2-40B4-BE49-F238E27FC236}">
                <a16:creationId xmlns:a16="http://schemas.microsoft.com/office/drawing/2014/main" id="{2D44385F-6B72-0C04-2B9E-91B2F9D0584C}"/>
              </a:ext>
            </a:extLst>
          </p:cNvPr>
          <p:cNvSpPr>
            <a:spLocks noGrp="1"/>
          </p:cNvSpPr>
          <p:nvPr>
            <p:ph type="sldNum" sz="quarter" idx="12"/>
          </p:nvPr>
        </p:nvSpPr>
        <p:spPr/>
        <p:txBody>
          <a:bodyPr/>
          <a:lstStyle/>
          <a:p>
            <a:fld id="{87FC8409-A15A-4FE8-96DF-A69C2969CEA8}" type="slidenum">
              <a:rPr lang="en-US" smtClean="0"/>
              <a:pPr/>
              <a:t>10</a:t>
            </a:fld>
            <a:endParaRPr lang="en-US" dirty="0"/>
          </a:p>
        </p:txBody>
      </p:sp>
    </p:spTree>
    <p:extLst>
      <p:ext uri="{BB962C8B-B14F-4D97-AF65-F5344CB8AC3E}">
        <p14:creationId xmlns:p14="http://schemas.microsoft.com/office/powerpoint/2010/main" val="1814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4"/>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endParaRPr lang="en-US" sz="1200" dirty="0">
              <a:latin typeface="Arial Black" pitchFamily="34" charset="0"/>
            </a:endParaRPr>
          </a:p>
        </p:txBody>
      </p:sp>
      <p:sp>
        <p:nvSpPr>
          <p:cNvPr id="158724" name="Rectangle 2"/>
          <p:cNvSpPr>
            <a:spLocks noGrp="1" noChangeArrowheads="1"/>
          </p:cNvSpPr>
          <p:nvPr>
            <p:ph type="title" idx="4294967295"/>
          </p:nvPr>
        </p:nvSpPr>
        <p:spPr>
          <a:xfrm>
            <a:off x="1676400" y="457200"/>
            <a:ext cx="8229600" cy="1371600"/>
          </a:xfrm>
        </p:spPr>
        <p:txBody>
          <a:bodyPr/>
          <a:lstStyle/>
          <a:p>
            <a:pPr algn="ctr"/>
            <a:r>
              <a:rPr lang="en-US" dirty="0"/>
              <a:t>Board Responsibilities</a:t>
            </a:r>
          </a:p>
        </p:txBody>
      </p:sp>
      <p:sp>
        <p:nvSpPr>
          <p:cNvPr id="158725" name="Rectangle 3"/>
          <p:cNvSpPr>
            <a:spLocks noGrp="1" noChangeArrowheads="1"/>
          </p:cNvSpPr>
          <p:nvPr>
            <p:ph type="body" idx="4294967295"/>
          </p:nvPr>
        </p:nvSpPr>
        <p:spPr>
          <a:xfrm>
            <a:off x="1524000" y="1981200"/>
            <a:ext cx="8229600" cy="4191000"/>
          </a:xfrm>
        </p:spPr>
        <p:txBody>
          <a:bodyPr/>
          <a:lstStyle/>
          <a:p>
            <a:r>
              <a:rPr lang="en-US" sz="2800" dirty="0"/>
              <a:t>As an incorporated organization, board members of a non-profit corporation owe important duties to the organization they serve.</a:t>
            </a:r>
          </a:p>
          <a:p>
            <a:r>
              <a:rPr lang="en-US" sz="2800" dirty="0"/>
              <a:t>These duties are imposed by the courts and by state and federal statutes.</a:t>
            </a:r>
          </a:p>
          <a:p>
            <a:r>
              <a:rPr lang="en-US" sz="2800" dirty="0"/>
              <a:t>A break of these duties may lead to personal liability, loss of tax-exempt status, or both.</a:t>
            </a:r>
          </a:p>
          <a:p>
            <a:endParaRPr lang="en-US" sz="2800" dirty="0"/>
          </a:p>
        </p:txBody>
      </p:sp>
      <p:sp>
        <p:nvSpPr>
          <p:cNvPr id="2" name="Slide Number Placeholder 1">
            <a:extLst>
              <a:ext uri="{FF2B5EF4-FFF2-40B4-BE49-F238E27FC236}">
                <a16:creationId xmlns:a16="http://schemas.microsoft.com/office/drawing/2014/main" id="{BA9746FB-F6DB-8E04-F3A4-6CA9859826FF}"/>
              </a:ext>
            </a:extLst>
          </p:cNvPr>
          <p:cNvSpPr>
            <a:spLocks noGrp="1"/>
          </p:cNvSpPr>
          <p:nvPr>
            <p:ph type="sldNum" sz="quarter" idx="12"/>
          </p:nvPr>
        </p:nvSpPr>
        <p:spPr/>
        <p:txBody>
          <a:bodyPr/>
          <a:lstStyle/>
          <a:p>
            <a:fld id="{AFDC5232-2A27-4C43-A10B-5238DE229496}" type="slidenum">
              <a:rPr lang="en-US" smtClean="0"/>
              <a:pPr/>
              <a:t>11</a:t>
            </a:fld>
            <a:endParaRPr lang="en-US" dirty="0"/>
          </a:p>
        </p:txBody>
      </p:sp>
    </p:spTree>
    <p:extLst>
      <p:ext uri="{BB962C8B-B14F-4D97-AF65-F5344CB8AC3E}">
        <p14:creationId xmlns:p14="http://schemas.microsoft.com/office/powerpoint/2010/main" val="39744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2"/>
          <p:cNvSpPr>
            <a:spLocks noGrp="1" noChangeArrowheads="1"/>
          </p:cNvSpPr>
          <p:nvPr>
            <p:ph type="title" idx="4294967295"/>
          </p:nvPr>
        </p:nvSpPr>
        <p:spPr>
          <a:xfrm>
            <a:off x="1524000" y="457200"/>
            <a:ext cx="8229600" cy="762000"/>
          </a:xfrm>
        </p:spPr>
        <p:txBody>
          <a:bodyPr>
            <a:normAutofit/>
          </a:bodyPr>
          <a:lstStyle/>
          <a:p>
            <a:pPr algn="ctr"/>
            <a:r>
              <a:rPr lang="en-US" sz="3600" dirty="0"/>
              <a:t>Fiduciary Duties</a:t>
            </a:r>
          </a:p>
        </p:txBody>
      </p:sp>
      <p:sp>
        <p:nvSpPr>
          <p:cNvPr id="160773" name="Rectangle 3"/>
          <p:cNvSpPr>
            <a:spLocks noGrp="1" noChangeArrowheads="1"/>
          </p:cNvSpPr>
          <p:nvPr>
            <p:ph type="body" idx="4294967295"/>
          </p:nvPr>
        </p:nvSpPr>
        <p:spPr>
          <a:xfrm>
            <a:off x="1752600" y="1339985"/>
            <a:ext cx="8229600" cy="1371600"/>
          </a:xfrm>
        </p:spPr>
        <p:txBody>
          <a:bodyPr>
            <a:normAutofit/>
          </a:bodyPr>
          <a:lstStyle/>
          <a:p>
            <a:r>
              <a:rPr lang="en-US" sz="2000" dirty="0"/>
              <a:t>Ultimate authority for managing the affairs of the organization is vested in the Board of Directors.</a:t>
            </a:r>
          </a:p>
          <a:p>
            <a:r>
              <a:rPr lang="en-US" sz="2000" dirty="0"/>
              <a:t>The law imposes on Directors an obligation to act in the best interest of the organization.</a:t>
            </a:r>
          </a:p>
        </p:txBody>
      </p:sp>
      <p:sp>
        <p:nvSpPr>
          <p:cNvPr id="2" name="Slide Number Placeholder 1">
            <a:extLst>
              <a:ext uri="{FF2B5EF4-FFF2-40B4-BE49-F238E27FC236}">
                <a16:creationId xmlns:a16="http://schemas.microsoft.com/office/drawing/2014/main" id="{29703DDA-7F25-3228-04D6-022A106C6F79}"/>
              </a:ext>
            </a:extLst>
          </p:cNvPr>
          <p:cNvSpPr>
            <a:spLocks noGrp="1"/>
          </p:cNvSpPr>
          <p:nvPr>
            <p:ph type="sldNum" sz="quarter" idx="12"/>
          </p:nvPr>
        </p:nvSpPr>
        <p:spPr/>
        <p:txBody>
          <a:bodyPr/>
          <a:lstStyle/>
          <a:p>
            <a:fld id="{AFDC5232-2A27-4C43-A10B-5238DE229496}" type="slidenum">
              <a:rPr lang="en-US" smtClean="0"/>
              <a:pPr/>
              <a:t>12</a:t>
            </a:fld>
            <a:endParaRPr lang="en-US" dirty="0"/>
          </a:p>
        </p:txBody>
      </p:sp>
      <p:sp>
        <p:nvSpPr>
          <p:cNvPr id="3" name="Rectangle 2">
            <a:extLst>
              <a:ext uri="{FF2B5EF4-FFF2-40B4-BE49-F238E27FC236}">
                <a16:creationId xmlns:a16="http://schemas.microsoft.com/office/drawing/2014/main" id="{0FB433E4-D1C0-38FA-F921-63C561C89C8D}"/>
              </a:ext>
            </a:extLst>
          </p:cNvPr>
          <p:cNvSpPr txBox="1">
            <a:spLocks noChangeArrowheads="1"/>
          </p:cNvSpPr>
          <p:nvPr/>
        </p:nvSpPr>
        <p:spPr>
          <a:xfrm>
            <a:off x="1676400" y="3116093"/>
            <a:ext cx="8229600" cy="609600"/>
          </a:xfrm>
          <a:prstGeom prst="rect">
            <a:avLst/>
          </a:prstGeom>
        </p:spPr>
        <p:txBody>
          <a:bodyPr bIns="91440" anchor="b" anchorCtr="0">
            <a:normAutofit lnSpcReduction="10000"/>
          </a:bodyPr>
          <a:lstStyle>
            <a:lvl1pPr algn="l" rtl="0" eaLnBrk="1" latinLnBrk="0" hangingPunct="1">
              <a:spcBef>
                <a:spcPct val="0"/>
              </a:spcBef>
              <a:buNone/>
              <a:defRPr kumimoji="0" sz="3000" kern="1200">
                <a:solidFill>
                  <a:schemeClr val="tx2"/>
                </a:solidFill>
                <a:latin typeface="+mj-lt"/>
                <a:ea typeface="+mj-ea"/>
                <a:cs typeface="+mj-cs"/>
              </a:defRPr>
            </a:lvl1pPr>
          </a:lstStyle>
          <a:p>
            <a:pPr algn="ctr"/>
            <a:r>
              <a:rPr lang="en-US" sz="3200" dirty="0"/>
              <a:t>The Law Requires Directors to Act:</a:t>
            </a:r>
          </a:p>
        </p:txBody>
      </p:sp>
      <p:sp>
        <p:nvSpPr>
          <p:cNvPr id="4" name="Rectangle 3">
            <a:extLst>
              <a:ext uri="{FF2B5EF4-FFF2-40B4-BE49-F238E27FC236}">
                <a16:creationId xmlns:a16="http://schemas.microsoft.com/office/drawing/2014/main" id="{E28DD04F-09AD-2C77-412A-91B3D05C3ECC}"/>
              </a:ext>
            </a:extLst>
          </p:cNvPr>
          <p:cNvSpPr txBox="1">
            <a:spLocks noChangeArrowheads="1"/>
          </p:cNvSpPr>
          <p:nvPr/>
        </p:nvSpPr>
        <p:spPr>
          <a:xfrm>
            <a:off x="1905000" y="3733800"/>
            <a:ext cx="8077200" cy="1997818"/>
          </a:xfrm>
          <a:prstGeom prst="rect">
            <a:avLst/>
          </a:prstGeom>
        </p:spPr>
        <p:txBody>
          <a:bodyPr>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r>
              <a:rPr lang="en-US" sz="2000" dirty="0"/>
              <a:t>In good Faith;</a:t>
            </a:r>
          </a:p>
          <a:p>
            <a:r>
              <a:rPr lang="en-US" sz="2000" dirty="0"/>
              <a:t>With the care an ordinary, prudent person, in a like position, would exercise under similar circumstances; and</a:t>
            </a:r>
          </a:p>
          <a:p>
            <a:r>
              <a:rPr lang="en-US" sz="2000" dirty="0"/>
              <a:t>In a manner the Director reasonably believes to be in the best interests of the organization.</a:t>
            </a:r>
          </a:p>
        </p:txBody>
      </p:sp>
    </p:spTree>
    <p:extLst>
      <p:ext uri="{BB962C8B-B14F-4D97-AF65-F5344CB8AC3E}">
        <p14:creationId xmlns:p14="http://schemas.microsoft.com/office/powerpoint/2010/main" val="37433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2"/>
          <p:cNvSpPr>
            <a:spLocks noGrp="1" noChangeArrowheads="1"/>
          </p:cNvSpPr>
          <p:nvPr>
            <p:ph type="title" idx="4294967295"/>
          </p:nvPr>
        </p:nvSpPr>
        <p:spPr>
          <a:xfrm>
            <a:off x="1828800" y="304800"/>
            <a:ext cx="8229600" cy="685800"/>
          </a:xfrm>
        </p:spPr>
        <p:txBody>
          <a:bodyPr/>
          <a:lstStyle/>
          <a:p>
            <a:pPr algn="ctr"/>
            <a:r>
              <a:rPr lang="en-US" b="1" dirty="0"/>
              <a:t>Duty of Care</a:t>
            </a:r>
          </a:p>
        </p:txBody>
      </p:sp>
      <p:sp>
        <p:nvSpPr>
          <p:cNvPr id="164869" name="Rectangle 3"/>
          <p:cNvSpPr>
            <a:spLocks noGrp="1" noChangeArrowheads="1"/>
          </p:cNvSpPr>
          <p:nvPr>
            <p:ph type="body" idx="4294967295"/>
          </p:nvPr>
        </p:nvSpPr>
        <p:spPr>
          <a:xfrm>
            <a:off x="1752600" y="1066800"/>
            <a:ext cx="8610600" cy="2895600"/>
          </a:xfrm>
        </p:spPr>
        <p:txBody>
          <a:bodyPr/>
          <a:lstStyle/>
          <a:p>
            <a:r>
              <a:rPr lang="en-US" sz="2800" dirty="0"/>
              <a:t>Attendance</a:t>
            </a:r>
          </a:p>
          <a:p>
            <a:pPr lvl="1"/>
            <a:r>
              <a:rPr lang="en-US" sz="2400" dirty="0"/>
              <a:t>Directors must attend Board meetings.</a:t>
            </a:r>
          </a:p>
          <a:p>
            <a:pPr lvl="1"/>
            <a:r>
              <a:rPr lang="en-US" sz="2400" dirty="0"/>
              <a:t>Directors who do not attend meetings are nevertheless bound by the actions taken at the meetings and will be held responsible for any actions.</a:t>
            </a:r>
          </a:p>
          <a:p>
            <a:pPr lvl="1"/>
            <a:r>
              <a:rPr lang="en-US" sz="2400" dirty="0"/>
              <a:t>The act of failing to attend Board meetings may itself be deemed to be negligent behavior.</a:t>
            </a:r>
          </a:p>
        </p:txBody>
      </p:sp>
      <p:sp>
        <p:nvSpPr>
          <p:cNvPr id="2" name="Slide Number Placeholder 1">
            <a:extLst>
              <a:ext uri="{FF2B5EF4-FFF2-40B4-BE49-F238E27FC236}">
                <a16:creationId xmlns:a16="http://schemas.microsoft.com/office/drawing/2014/main" id="{1612CD5D-0BB9-7098-DBCD-8E9BDB32BF3B}"/>
              </a:ext>
            </a:extLst>
          </p:cNvPr>
          <p:cNvSpPr>
            <a:spLocks noGrp="1"/>
          </p:cNvSpPr>
          <p:nvPr>
            <p:ph type="sldNum" sz="quarter" idx="12"/>
          </p:nvPr>
        </p:nvSpPr>
        <p:spPr/>
        <p:txBody>
          <a:bodyPr/>
          <a:lstStyle/>
          <a:p>
            <a:fld id="{AFDC5232-2A27-4C43-A10B-5238DE229496}" type="slidenum">
              <a:rPr lang="en-US" smtClean="0"/>
              <a:pPr/>
              <a:t>13</a:t>
            </a:fld>
            <a:endParaRPr lang="en-US" dirty="0"/>
          </a:p>
        </p:txBody>
      </p:sp>
      <p:sp>
        <p:nvSpPr>
          <p:cNvPr id="3" name="Rectangle 3">
            <a:extLst>
              <a:ext uri="{FF2B5EF4-FFF2-40B4-BE49-F238E27FC236}">
                <a16:creationId xmlns:a16="http://schemas.microsoft.com/office/drawing/2014/main" id="{06A60397-12C1-C3B1-A1FD-D7E6D47ABB3E}"/>
              </a:ext>
            </a:extLst>
          </p:cNvPr>
          <p:cNvSpPr txBox="1">
            <a:spLocks noChangeArrowheads="1"/>
          </p:cNvSpPr>
          <p:nvPr/>
        </p:nvSpPr>
        <p:spPr>
          <a:xfrm>
            <a:off x="1566152" y="4114800"/>
            <a:ext cx="8568447" cy="1905000"/>
          </a:xfrm>
          <a:prstGeom prst="rect">
            <a:avLst/>
          </a:prstGeom>
        </p:spPr>
        <p:txBody>
          <a:bodyPr>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r>
              <a:rPr lang="en-US" sz="2800" dirty="0"/>
              <a:t>Delegation vs Abdication</a:t>
            </a:r>
          </a:p>
          <a:p>
            <a:pPr lvl="1"/>
            <a:r>
              <a:rPr lang="en-US" dirty="0"/>
              <a:t> </a:t>
            </a:r>
            <a:r>
              <a:rPr lang="en-US" sz="2400" dirty="0"/>
              <a:t>A board must monitor those to whom it has delegated authority to make sure they are acting responsibly.</a:t>
            </a:r>
          </a:p>
          <a:p>
            <a:pPr lvl="1"/>
            <a:r>
              <a:rPr lang="en-US" sz="2400" dirty="0"/>
              <a:t>Delegation does not relieve a board of liability</a:t>
            </a:r>
            <a:r>
              <a:rPr lang="en-US" dirty="0"/>
              <a:t>.</a:t>
            </a:r>
          </a:p>
        </p:txBody>
      </p:sp>
    </p:spTree>
    <p:extLst>
      <p:ext uri="{BB962C8B-B14F-4D97-AF65-F5344CB8AC3E}">
        <p14:creationId xmlns:p14="http://schemas.microsoft.com/office/powerpoint/2010/main" val="36653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2"/>
          <p:cNvSpPr>
            <a:spLocks noGrp="1" noChangeArrowheads="1"/>
          </p:cNvSpPr>
          <p:nvPr>
            <p:ph type="title" idx="4294967295"/>
          </p:nvPr>
        </p:nvSpPr>
        <p:spPr>
          <a:xfrm>
            <a:off x="1524000" y="457200"/>
            <a:ext cx="8686800" cy="1371600"/>
          </a:xfrm>
        </p:spPr>
        <p:txBody>
          <a:bodyPr/>
          <a:lstStyle/>
          <a:p>
            <a:pPr algn="ctr"/>
            <a:r>
              <a:rPr lang="en-US" b="1" dirty="0"/>
              <a:t>Duty of Loyalty</a:t>
            </a:r>
          </a:p>
        </p:txBody>
      </p:sp>
      <p:sp>
        <p:nvSpPr>
          <p:cNvPr id="168965" name="Rectangle 3"/>
          <p:cNvSpPr>
            <a:spLocks noGrp="1" noChangeArrowheads="1"/>
          </p:cNvSpPr>
          <p:nvPr>
            <p:ph type="body" idx="4294967295"/>
          </p:nvPr>
        </p:nvSpPr>
        <p:spPr>
          <a:xfrm>
            <a:off x="1752600" y="2209800"/>
            <a:ext cx="8686800" cy="3886200"/>
          </a:xfrm>
        </p:spPr>
        <p:txBody>
          <a:bodyPr/>
          <a:lstStyle/>
          <a:p>
            <a:pPr>
              <a:lnSpc>
                <a:spcPct val="90000"/>
              </a:lnSpc>
            </a:pPr>
            <a:r>
              <a:rPr lang="en-US" sz="2800" dirty="0"/>
              <a:t>Directors commit allegiance to the organization. </a:t>
            </a:r>
          </a:p>
          <a:p>
            <a:pPr>
              <a:lnSpc>
                <a:spcPct val="90000"/>
              </a:lnSpc>
            </a:pPr>
            <a:r>
              <a:rPr lang="en-US" sz="2800" dirty="0"/>
              <a:t>Acknowledges that the best interest of organization must prevail over individual interest</a:t>
            </a:r>
          </a:p>
          <a:p>
            <a:pPr>
              <a:lnSpc>
                <a:spcPct val="90000"/>
              </a:lnSpc>
            </a:pPr>
            <a:r>
              <a:rPr lang="en-US" sz="2800" dirty="0"/>
              <a:t>Actions and decisions must promote the organization's purpose and well-being rather than any private interest.</a:t>
            </a:r>
          </a:p>
        </p:txBody>
      </p:sp>
      <p:sp>
        <p:nvSpPr>
          <p:cNvPr id="2" name="Slide Number Placeholder 1">
            <a:extLst>
              <a:ext uri="{FF2B5EF4-FFF2-40B4-BE49-F238E27FC236}">
                <a16:creationId xmlns:a16="http://schemas.microsoft.com/office/drawing/2014/main" id="{A626493A-0501-44C0-E62B-B1F2565E8059}"/>
              </a:ext>
            </a:extLst>
          </p:cNvPr>
          <p:cNvSpPr>
            <a:spLocks noGrp="1"/>
          </p:cNvSpPr>
          <p:nvPr>
            <p:ph type="sldNum" sz="quarter" idx="12"/>
          </p:nvPr>
        </p:nvSpPr>
        <p:spPr/>
        <p:txBody>
          <a:bodyPr/>
          <a:lstStyle/>
          <a:p>
            <a:fld id="{AFDC5232-2A27-4C43-A10B-5238DE229496}" type="slidenum">
              <a:rPr lang="en-US" smtClean="0"/>
              <a:pPr/>
              <a:t>14</a:t>
            </a:fld>
            <a:endParaRPr lang="en-US" dirty="0"/>
          </a:p>
        </p:txBody>
      </p:sp>
    </p:spTree>
    <p:extLst>
      <p:ext uri="{BB962C8B-B14F-4D97-AF65-F5344CB8AC3E}">
        <p14:creationId xmlns:p14="http://schemas.microsoft.com/office/powerpoint/2010/main" val="2805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2"/>
          <p:cNvSpPr>
            <a:spLocks noGrp="1" noChangeArrowheads="1"/>
          </p:cNvSpPr>
          <p:nvPr>
            <p:ph type="title" idx="4294967295"/>
          </p:nvPr>
        </p:nvSpPr>
        <p:spPr>
          <a:xfrm>
            <a:off x="1600200" y="457200"/>
            <a:ext cx="8686800" cy="1371600"/>
          </a:xfrm>
        </p:spPr>
        <p:txBody>
          <a:bodyPr/>
          <a:lstStyle/>
          <a:p>
            <a:pPr algn="ctr"/>
            <a:r>
              <a:rPr lang="en-US" b="1" dirty="0"/>
              <a:t>Duty of Obedience</a:t>
            </a:r>
          </a:p>
        </p:txBody>
      </p:sp>
      <p:sp>
        <p:nvSpPr>
          <p:cNvPr id="171013" name="Rectangle 3"/>
          <p:cNvSpPr>
            <a:spLocks noGrp="1" noChangeArrowheads="1"/>
          </p:cNvSpPr>
          <p:nvPr>
            <p:ph type="body" idx="4294967295"/>
          </p:nvPr>
        </p:nvSpPr>
        <p:spPr>
          <a:xfrm>
            <a:off x="1828800" y="2209800"/>
            <a:ext cx="8001000" cy="3886200"/>
          </a:xfrm>
        </p:spPr>
        <p:txBody>
          <a:bodyPr/>
          <a:lstStyle/>
          <a:p>
            <a:r>
              <a:rPr lang="en-US" b="1" dirty="0"/>
              <a:t> </a:t>
            </a:r>
            <a:r>
              <a:rPr lang="en-US" sz="2800" dirty="0"/>
              <a:t>Follow the organization’s governing documents:</a:t>
            </a:r>
          </a:p>
          <a:p>
            <a:pPr lvl="2"/>
            <a:r>
              <a:rPr lang="en-US" sz="2000" dirty="0"/>
              <a:t>Articles of Incorporation</a:t>
            </a:r>
          </a:p>
          <a:p>
            <a:pPr lvl="2"/>
            <a:r>
              <a:rPr lang="en-US" sz="2000" dirty="0"/>
              <a:t>Bylaws</a:t>
            </a:r>
          </a:p>
          <a:p>
            <a:pPr lvl="2"/>
            <a:r>
              <a:rPr lang="en-US" sz="2000" dirty="0"/>
              <a:t>Standing Rule or Procedures</a:t>
            </a:r>
          </a:p>
          <a:p>
            <a:pPr lvl="1"/>
            <a:r>
              <a:rPr lang="en-US" sz="2800" dirty="0"/>
              <a:t>Carry out the organization’s Mission</a:t>
            </a:r>
          </a:p>
          <a:p>
            <a:pPr lvl="1"/>
            <a:r>
              <a:rPr lang="en-US" sz="2800" dirty="0"/>
              <a:t>Ensure that the funds are used for lawful purposes</a:t>
            </a:r>
          </a:p>
        </p:txBody>
      </p:sp>
      <p:sp>
        <p:nvSpPr>
          <p:cNvPr id="2" name="Slide Number Placeholder 1">
            <a:extLst>
              <a:ext uri="{FF2B5EF4-FFF2-40B4-BE49-F238E27FC236}">
                <a16:creationId xmlns:a16="http://schemas.microsoft.com/office/drawing/2014/main" id="{C26A25DE-22E3-9E3A-8DA5-310B72F10A05}"/>
              </a:ext>
            </a:extLst>
          </p:cNvPr>
          <p:cNvSpPr>
            <a:spLocks noGrp="1"/>
          </p:cNvSpPr>
          <p:nvPr>
            <p:ph type="sldNum" sz="quarter" idx="12"/>
          </p:nvPr>
        </p:nvSpPr>
        <p:spPr/>
        <p:txBody>
          <a:bodyPr/>
          <a:lstStyle/>
          <a:p>
            <a:fld id="{AFDC5232-2A27-4C43-A10B-5238DE229496}" type="slidenum">
              <a:rPr lang="en-US" smtClean="0"/>
              <a:pPr/>
              <a:t>15</a:t>
            </a:fld>
            <a:endParaRPr lang="en-US" dirty="0"/>
          </a:p>
        </p:txBody>
      </p:sp>
    </p:spTree>
    <p:extLst>
      <p:ext uri="{BB962C8B-B14F-4D97-AF65-F5344CB8AC3E}">
        <p14:creationId xmlns:p14="http://schemas.microsoft.com/office/powerpoint/2010/main" val="428871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schematic&#10;&#10;Description automatically generated">
            <a:extLst>
              <a:ext uri="{FF2B5EF4-FFF2-40B4-BE49-F238E27FC236}">
                <a16:creationId xmlns:a16="http://schemas.microsoft.com/office/drawing/2014/main" id="{CD9072F9-2D70-CAE1-24E1-6AEF2BB9C4E3}"/>
              </a:ext>
            </a:extLst>
          </p:cNvPr>
          <p:cNvPicPr>
            <a:picLocks noChangeAspect="1"/>
          </p:cNvPicPr>
          <p:nvPr/>
        </p:nvPicPr>
        <p:blipFill rotWithShape="1">
          <a:blip r:embed="rId3">
            <a:clrChange>
              <a:clrFrom>
                <a:srgbClr val="FFFFFF"/>
              </a:clrFrom>
              <a:clrTo>
                <a:srgbClr val="FFFFFF">
                  <a:alpha val="0"/>
                </a:srgbClr>
              </a:clrTo>
            </a:clrChange>
          </a:blip>
          <a:srcRect l="23000" t="1241" r="26000" b="11511"/>
          <a:stretch/>
        </p:blipFill>
        <p:spPr>
          <a:xfrm>
            <a:off x="1905000" y="457200"/>
            <a:ext cx="7467600" cy="5400674"/>
          </a:xfrm>
          <a:prstGeom prst="rect">
            <a:avLst/>
          </a:prstGeom>
        </p:spPr>
      </p:pic>
      <p:sp>
        <p:nvSpPr>
          <p:cNvPr id="2" name="Slide Number Placeholder 1">
            <a:extLst>
              <a:ext uri="{FF2B5EF4-FFF2-40B4-BE49-F238E27FC236}">
                <a16:creationId xmlns:a16="http://schemas.microsoft.com/office/drawing/2014/main" id="{946B4C48-28C6-CE58-7304-A74AC0B49B45}"/>
              </a:ext>
            </a:extLst>
          </p:cNvPr>
          <p:cNvSpPr>
            <a:spLocks noGrp="1"/>
          </p:cNvSpPr>
          <p:nvPr>
            <p:ph type="sldNum" sz="quarter" idx="12"/>
          </p:nvPr>
        </p:nvSpPr>
        <p:spPr/>
        <p:txBody>
          <a:bodyPr/>
          <a:lstStyle/>
          <a:p>
            <a:fld id="{AFDC5232-2A27-4C43-A10B-5238DE229496}"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F9C6-FE96-41EA-4718-8CC963BF60BF}"/>
              </a:ext>
            </a:extLst>
          </p:cNvPr>
          <p:cNvSpPr>
            <a:spLocks noGrp="1"/>
          </p:cNvSpPr>
          <p:nvPr>
            <p:ph type="title"/>
          </p:nvPr>
        </p:nvSpPr>
        <p:spPr/>
        <p:txBody>
          <a:bodyPr anchor="b">
            <a:normAutofit/>
          </a:bodyPr>
          <a:lstStyle/>
          <a:p>
            <a:pPr algn="ctr"/>
            <a:r>
              <a:rPr lang="en-US" sz="4800" b="1" dirty="0">
                <a:latin typeface="+mn-lt"/>
              </a:rPr>
              <a:t>Always Remember</a:t>
            </a:r>
          </a:p>
        </p:txBody>
      </p:sp>
      <p:sp>
        <p:nvSpPr>
          <p:cNvPr id="3" name="Content Placeholder 2">
            <a:extLst>
              <a:ext uri="{FF2B5EF4-FFF2-40B4-BE49-F238E27FC236}">
                <a16:creationId xmlns:a16="http://schemas.microsoft.com/office/drawing/2014/main" id="{A05F8D48-40D3-8754-1A0B-36B447A4E381}"/>
              </a:ext>
            </a:extLst>
          </p:cNvPr>
          <p:cNvSpPr>
            <a:spLocks noGrp="1"/>
          </p:cNvSpPr>
          <p:nvPr>
            <p:ph type="body" idx="1"/>
          </p:nvPr>
        </p:nvSpPr>
        <p:spPr>
          <a:xfrm>
            <a:off x="963082" y="2547937"/>
            <a:ext cx="10823177" cy="3775673"/>
          </a:xfrm>
        </p:spPr>
        <p:txBody>
          <a:bodyPr anchor="t">
            <a:normAutofit/>
          </a:bodyPr>
          <a:lstStyle/>
          <a:p>
            <a:pPr marL="342900" indent="-342900">
              <a:buFont typeface="Wingdings" panose="05000000000000000000" pitchFamily="2" charset="2"/>
              <a:buChar char="q"/>
            </a:pPr>
            <a:r>
              <a:rPr lang="en-US" sz="3200" dirty="0">
                <a:solidFill>
                  <a:schemeClr val="tx1"/>
                </a:solidFill>
              </a:rPr>
              <a:t>You can do this!</a:t>
            </a:r>
          </a:p>
          <a:p>
            <a:pPr marL="891540" lvl="1" indent="-342900">
              <a:buFont typeface="Wingdings" panose="05000000000000000000" pitchFamily="2" charset="2"/>
              <a:buChar char="q"/>
            </a:pPr>
            <a:r>
              <a:rPr lang="en-US" sz="2600" dirty="0">
                <a:solidFill>
                  <a:schemeClr val="tx1"/>
                </a:solidFill>
              </a:rPr>
              <a:t>Acknowledge that this is a serious task but with the right people, a little time, and attention to detail you’ll be successful.</a:t>
            </a:r>
          </a:p>
          <a:p>
            <a:pPr marL="891540" lvl="1" indent="-342900">
              <a:buFont typeface="Wingdings" panose="05000000000000000000" pitchFamily="2" charset="2"/>
              <a:buChar char="q"/>
            </a:pPr>
            <a:r>
              <a:rPr lang="en-US" sz="2600" dirty="0">
                <a:solidFill>
                  <a:schemeClr val="tx1"/>
                </a:solidFill>
              </a:rPr>
              <a:t>Seek outreach among your members or volunteers who simply want to help.  They hold professions in finance, accounting, business and some may be CPAs. </a:t>
            </a:r>
          </a:p>
          <a:p>
            <a:pPr marL="342900" lvl="1" indent="-342900">
              <a:spcBef>
                <a:spcPts val="580"/>
              </a:spcBef>
              <a:buClr>
                <a:schemeClr val="accent1">
                  <a:lumMod val="75000"/>
                </a:schemeClr>
              </a:buClr>
              <a:buFont typeface="Wingdings" panose="05000000000000000000" pitchFamily="2" charset="2"/>
              <a:buChar char="q"/>
            </a:pPr>
            <a:r>
              <a:rPr lang="en-US" sz="3200" b="1" dirty="0">
                <a:solidFill>
                  <a:schemeClr val="tx1"/>
                </a:solidFill>
              </a:rPr>
              <a:t>The finances of the PTA belong to the membership.</a:t>
            </a:r>
          </a:p>
          <a:p>
            <a:pPr marL="891540" lvl="1" indent="-342900">
              <a:buFont typeface="Wingdings" panose="05000000000000000000" pitchFamily="2" charset="2"/>
              <a:buChar char="q"/>
            </a:pPr>
            <a:r>
              <a:rPr lang="en-US" sz="2600" dirty="0">
                <a:solidFill>
                  <a:schemeClr val="tx1"/>
                </a:solidFill>
              </a:rPr>
              <a:t>They rely on you to keep the constituent unit in a PTA affiliated status.</a:t>
            </a:r>
          </a:p>
        </p:txBody>
      </p:sp>
      <p:pic>
        <p:nvPicPr>
          <p:cNvPr id="5" name="Google Shape;770;p1" descr="Shape&#10;&#10;Description automatically generated with medium confidence">
            <a:extLst>
              <a:ext uri="{FF2B5EF4-FFF2-40B4-BE49-F238E27FC236}">
                <a16:creationId xmlns:a16="http://schemas.microsoft.com/office/drawing/2014/main" id="{1DE27FA6-08D3-A090-70A0-4C31382083B6}"/>
              </a:ext>
            </a:extLst>
          </p:cNvPr>
          <p:cNvPicPr preferRelativeResize="0"/>
          <p:nvPr/>
        </p:nvPicPr>
        <p:blipFill rotWithShape="1">
          <a:blip r:embed="rId3">
            <a:alphaModFix/>
          </a:blip>
          <a:srcRect/>
          <a:stretch/>
        </p:blipFill>
        <p:spPr>
          <a:xfrm>
            <a:off x="10669820" y="247770"/>
            <a:ext cx="1050290" cy="716280"/>
          </a:xfrm>
          <a:prstGeom prst="rect">
            <a:avLst/>
          </a:prstGeom>
          <a:noFill/>
          <a:ln>
            <a:noFill/>
          </a:ln>
        </p:spPr>
      </p:pic>
      <p:sp>
        <p:nvSpPr>
          <p:cNvPr id="4" name="Slide Number Placeholder 3">
            <a:extLst>
              <a:ext uri="{FF2B5EF4-FFF2-40B4-BE49-F238E27FC236}">
                <a16:creationId xmlns:a16="http://schemas.microsoft.com/office/drawing/2014/main" id="{5620F09F-232E-C0F4-09D7-0F184D667B61}"/>
              </a:ext>
            </a:extLst>
          </p:cNvPr>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746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en-US" dirty="0"/>
          </a:p>
        </p:txBody>
      </p:sp>
      <p:sp>
        <p:nvSpPr>
          <p:cNvPr id="133123" name="Rectangle 3"/>
          <p:cNvSpPr>
            <a:spLocks noGrp="1" noChangeArrowheads="1"/>
          </p:cNvSpPr>
          <p:nvPr>
            <p:ph sz="quarter" idx="1"/>
          </p:nvPr>
        </p:nvSpPr>
        <p:spPr>
          <a:xfrm>
            <a:off x="1219200" y="2133600"/>
            <a:ext cx="9525000" cy="3886200"/>
          </a:xfrm>
        </p:spPr>
        <p:txBody>
          <a:bodyPr/>
          <a:lstStyle/>
          <a:p>
            <a:pPr>
              <a:buFont typeface="Wingdings" pitchFamily="2" charset="2"/>
              <a:buNone/>
            </a:pPr>
            <a:endParaRPr lang="en-US" dirty="0"/>
          </a:p>
          <a:p>
            <a:pPr>
              <a:buFont typeface="Wingdings" pitchFamily="2" charset="2"/>
              <a:buNone/>
            </a:pPr>
            <a:endParaRPr lang="en-US" dirty="0"/>
          </a:p>
          <a:p>
            <a:pPr algn="ctr">
              <a:buFont typeface="Wingdings" pitchFamily="2" charset="2"/>
              <a:buNone/>
            </a:pPr>
            <a:r>
              <a:rPr lang="en-US" sz="4000" dirty="0"/>
              <a:t>Protecting Non-Profit Status</a:t>
            </a:r>
          </a:p>
        </p:txBody>
      </p:sp>
      <p:sp>
        <p:nvSpPr>
          <p:cNvPr id="2" name="Slide Number Placeholder 1">
            <a:extLst>
              <a:ext uri="{FF2B5EF4-FFF2-40B4-BE49-F238E27FC236}">
                <a16:creationId xmlns:a16="http://schemas.microsoft.com/office/drawing/2014/main" id="{5D18B1A3-DD6C-990C-522D-5AFE5147B2FF}"/>
              </a:ext>
            </a:extLst>
          </p:cNvPr>
          <p:cNvSpPr>
            <a:spLocks noGrp="1"/>
          </p:cNvSpPr>
          <p:nvPr>
            <p:ph type="sldNum" sz="quarter" idx="12"/>
          </p:nvPr>
        </p:nvSpPr>
        <p:spPr/>
        <p:txBody>
          <a:bodyPr/>
          <a:lstStyle/>
          <a:p>
            <a:fld id="{87FC8409-A15A-4FE8-96DF-A69C2969CEA8}"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219200" y="274638"/>
            <a:ext cx="9677400" cy="1143000"/>
          </a:xfrm>
        </p:spPr>
        <p:txBody>
          <a:bodyPr/>
          <a:lstStyle/>
          <a:p>
            <a:pPr algn="ctr"/>
            <a:r>
              <a:rPr lang="en-US" sz="4000" dirty="0"/>
              <a:t>What Is An Exempt Organization</a:t>
            </a:r>
          </a:p>
        </p:txBody>
      </p:sp>
      <p:sp>
        <p:nvSpPr>
          <p:cNvPr id="134147" name="Rectangle 3"/>
          <p:cNvSpPr>
            <a:spLocks noGrp="1" noChangeArrowheads="1"/>
          </p:cNvSpPr>
          <p:nvPr>
            <p:ph sz="quarter" idx="1"/>
          </p:nvPr>
        </p:nvSpPr>
        <p:spPr>
          <a:xfrm>
            <a:off x="1219200" y="1524000"/>
            <a:ext cx="9829800" cy="1306909"/>
          </a:xfrm>
        </p:spPr>
        <p:txBody>
          <a:bodyPr>
            <a:normAutofit/>
          </a:bodyPr>
          <a:lstStyle/>
          <a:p>
            <a:r>
              <a:rPr lang="en-US" sz="2400" dirty="0"/>
              <a:t>An exempt organization is a trust, association, or corporation not organized for profit (i.e. Nonprofit) that is described in the Internal Revenue Code as exempt from Federal Income Tax.</a:t>
            </a:r>
          </a:p>
          <a:p>
            <a:endParaRPr lang="en-US" dirty="0"/>
          </a:p>
        </p:txBody>
      </p:sp>
      <p:sp>
        <p:nvSpPr>
          <p:cNvPr id="2" name="Slide Number Placeholder 1">
            <a:extLst>
              <a:ext uri="{FF2B5EF4-FFF2-40B4-BE49-F238E27FC236}">
                <a16:creationId xmlns:a16="http://schemas.microsoft.com/office/drawing/2014/main" id="{86966542-99AE-EA5D-2BAE-8C16B15E077F}"/>
              </a:ext>
            </a:extLst>
          </p:cNvPr>
          <p:cNvSpPr>
            <a:spLocks noGrp="1"/>
          </p:cNvSpPr>
          <p:nvPr>
            <p:ph type="sldNum" sz="quarter" idx="12"/>
          </p:nvPr>
        </p:nvSpPr>
        <p:spPr/>
        <p:txBody>
          <a:bodyPr/>
          <a:lstStyle/>
          <a:p>
            <a:fld id="{87FC8409-A15A-4FE8-96DF-A69C2969CEA8}" type="slidenum">
              <a:rPr lang="en-US" smtClean="0"/>
              <a:pPr/>
              <a:t>19</a:t>
            </a:fld>
            <a:endParaRPr lang="en-US" dirty="0"/>
          </a:p>
        </p:txBody>
      </p:sp>
      <p:sp>
        <p:nvSpPr>
          <p:cNvPr id="3" name="Rectangle 2">
            <a:extLst>
              <a:ext uri="{FF2B5EF4-FFF2-40B4-BE49-F238E27FC236}">
                <a16:creationId xmlns:a16="http://schemas.microsoft.com/office/drawing/2014/main" id="{5AF32276-6357-AFFD-28DF-334C9B6CB6C2}"/>
              </a:ext>
            </a:extLst>
          </p:cNvPr>
          <p:cNvSpPr txBox="1">
            <a:spLocks noChangeArrowheads="1"/>
          </p:cNvSpPr>
          <p:nvPr/>
        </p:nvSpPr>
        <p:spPr>
          <a:xfrm>
            <a:off x="914400" y="2895600"/>
            <a:ext cx="10363200" cy="731838"/>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algn="ctr"/>
            <a:r>
              <a:rPr lang="en-US" dirty="0"/>
              <a:t>Tax Exempt Status</a:t>
            </a:r>
          </a:p>
        </p:txBody>
      </p:sp>
      <p:sp>
        <p:nvSpPr>
          <p:cNvPr id="4" name="Rectangle 3">
            <a:extLst>
              <a:ext uri="{FF2B5EF4-FFF2-40B4-BE49-F238E27FC236}">
                <a16:creationId xmlns:a16="http://schemas.microsoft.com/office/drawing/2014/main" id="{2B69B2BF-EBDC-B9DD-3FFF-07B642949857}"/>
              </a:ext>
            </a:extLst>
          </p:cNvPr>
          <p:cNvSpPr txBox="1">
            <a:spLocks noChangeArrowheads="1"/>
          </p:cNvSpPr>
          <p:nvPr/>
        </p:nvSpPr>
        <p:spPr>
          <a:xfrm>
            <a:off x="1219200" y="3657600"/>
            <a:ext cx="9649838" cy="2286000"/>
          </a:xfrm>
          <a:prstGeom prst="rect">
            <a:avLst/>
          </a:prstGeom>
        </p:spPr>
        <p:txBody>
          <a:bodyPr vert="horz">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r>
              <a:rPr lang="en-US" sz="2400" dirty="0"/>
              <a:t>Exempt Status - 501(c)(3)</a:t>
            </a:r>
          </a:p>
          <a:p>
            <a:r>
              <a:rPr lang="en-US" sz="2400" dirty="0"/>
              <a:t>Must be Organized and Operated for an exempt purpose</a:t>
            </a:r>
          </a:p>
          <a:p>
            <a:r>
              <a:rPr lang="en-US" sz="2400" dirty="0"/>
              <a:t>Benefits</a:t>
            </a:r>
          </a:p>
          <a:p>
            <a:pPr lvl="1"/>
            <a:r>
              <a:rPr lang="en-US" sz="2400" dirty="0"/>
              <a:t>Exempt from most federal income tax</a:t>
            </a:r>
          </a:p>
          <a:p>
            <a:pPr lvl="1"/>
            <a:r>
              <a:rPr lang="en-US" sz="2400" dirty="0"/>
              <a:t>Can solicit tax-deductible contributions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Financial Training Session</a:t>
            </a:r>
          </a:p>
        </p:txBody>
      </p:sp>
      <p:sp>
        <p:nvSpPr>
          <p:cNvPr id="2051" name="Rectangle 3"/>
          <p:cNvSpPr>
            <a:spLocks noGrp="1" noChangeArrowheads="1"/>
          </p:cNvSpPr>
          <p:nvPr>
            <p:ph type="subTitle" idx="1"/>
          </p:nvPr>
        </p:nvSpPr>
        <p:spPr>
          <a:xfrm>
            <a:off x="1828800" y="3423430"/>
            <a:ext cx="7696200" cy="1148570"/>
          </a:xfrm>
        </p:spPr>
        <p:txBody>
          <a:bodyPr/>
          <a:lstStyle/>
          <a:p>
            <a:pPr marL="457200" lvl="1"/>
            <a:r>
              <a:rPr lang="en-US" sz="3200" dirty="0"/>
              <a:t>Navigating State &amp; Federal Requirements</a:t>
            </a:r>
          </a:p>
          <a:p>
            <a:pPr marL="457200" lvl="1"/>
            <a:r>
              <a:rPr lang="en-US" dirty="0"/>
              <a:t>2024-2025</a:t>
            </a:r>
          </a:p>
        </p:txBody>
      </p:sp>
    </p:spTree>
    <p:extLst>
      <p:ext uri="{BB962C8B-B14F-4D97-AF65-F5344CB8AC3E}">
        <p14:creationId xmlns:p14="http://schemas.microsoft.com/office/powerpoint/2010/main" val="383116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19200" y="533400"/>
            <a:ext cx="9601200" cy="1143000"/>
          </a:xfrm>
        </p:spPr>
        <p:txBody>
          <a:bodyPr/>
          <a:lstStyle/>
          <a:p>
            <a:pPr algn="ctr"/>
            <a:r>
              <a:rPr lang="en-US" sz="4000" dirty="0"/>
              <a:t>Jeopardizing IRS Tax-Exempt Status</a:t>
            </a:r>
          </a:p>
        </p:txBody>
      </p:sp>
      <p:sp>
        <p:nvSpPr>
          <p:cNvPr id="136195" name="Rectangle 3"/>
          <p:cNvSpPr>
            <a:spLocks noGrp="1" noChangeArrowheads="1"/>
          </p:cNvSpPr>
          <p:nvPr>
            <p:ph sz="quarter" idx="1"/>
          </p:nvPr>
        </p:nvSpPr>
        <p:spPr>
          <a:xfrm>
            <a:off x="1219200" y="2209800"/>
            <a:ext cx="9753600" cy="4572000"/>
          </a:xfrm>
        </p:spPr>
        <p:txBody>
          <a:bodyPr/>
          <a:lstStyle/>
          <a:p>
            <a:r>
              <a:rPr lang="en-US" sz="2800" b="1" dirty="0"/>
              <a:t>Inurnment/private benefit</a:t>
            </a:r>
            <a:r>
              <a:rPr lang="en-US" sz="2800" dirty="0"/>
              <a:t> – prohibited and restricted</a:t>
            </a:r>
          </a:p>
          <a:p>
            <a:r>
              <a:rPr lang="en-US" sz="2800" b="1" dirty="0"/>
              <a:t>Lobbying</a:t>
            </a:r>
            <a:r>
              <a:rPr lang="en-US" sz="2800" dirty="0"/>
              <a:t> – activities must be insubstantial</a:t>
            </a:r>
          </a:p>
          <a:p>
            <a:r>
              <a:rPr lang="en-US" sz="2800" b="1" dirty="0"/>
              <a:t>Political </a:t>
            </a:r>
            <a:r>
              <a:rPr lang="en-US" sz="2800" dirty="0"/>
              <a:t>– absolutely prohibited</a:t>
            </a:r>
          </a:p>
          <a:p>
            <a:r>
              <a:rPr lang="en-US" sz="2800" b="1" dirty="0"/>
              <a:t>Unrelated Business Income (UBI) </a:t>
            </a:r>
            <a:r>
              <a:rPr lang="en-US" sz="2800" dirty="0"/>
              <a:t>– must not be your primary purpose</a:t>
            </a:r>
          </a:p>
          <a:p>
            <a:r>
              <a:rPr lang="en-US" sz="2800" b="1" dirty="0"/>
              <a:t>Failure to file necessary forms</a:t>
            </a:r>
          </a:p>
          <a:p>
            <a:endParaRPr lang="en-US" sz="2800" dirty="0"/>
          </a:p>
        </p:txBody>
      </p:sp>
      <p:sp>
        <p:nvSpPr>
          <p:cNvPr id="2" name="Slide Number Placeholder 1">
            <a:extLst>
              <a:ext uri="{FF2B5EF4-FFF2-40B4-BE49-F238E27FC236}">
                <a16:creationId xmlns:a16="http://schemas.microsoft.com/office/drawing/2014/main" id="{240A6402-B018-C10A-AEF3-5ABBF824C907}"/>
              </a:ext>
            </a:extLst>
          </p:cNvPr>
          <p:cNvSpPr>
            <a:spLocks noGrp="1"/>
          </p:cNvSpPr>
          <p:nvPr>
            <p:ph type="sldNum" sz="quarter" idx="12"/>
          </p:nvPr>
        </p:nvSpPr>
        <p:spPr/>
        <p:txBody>
          <a:bodyPr/>
          <a:lstStyle/>
          <a:p>
            <a:fld id="{87FC8409-A15A-4FE8-96DF-A69C2969CEA8}" type="slidenum">
              <a:rPr lang="en-US" smtClean="0"/>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en-US" dirty="0"/>
          </a:p>
        </p:txBody>
      </p:sp>
      <p:sp>
        <p:nvSpPr>
          <p:cNvPr id="133123" name="Rectangle 3"/>
          <p:cNvSpPr>
            <a:spLocks noGrp="1" noChangeArrowheads="1"/>
          </p:cNvSpPr>
          <p:nvPr>
            <p:ph sz="quarter" idx="1"/>
          </p:nvPr>
        </p:nvSpPr>
        <p:spPr>
          <a:xfrm>
            <a:off x="1219200" y="1752600"/>
            <a:ext cx="9144000" cy="3962400"/>
          </a:xfrm>
        </p:spPr>
        <p:txBody>
          <a:bodyPr/>
          <a:lstStyle/>
          <a:p>
            <a:pPr>
              <a:buFont typeface="Wingdings" pitchFamily="2" charset="2"/>
              <a:buNone/>
            </a:pPr>
            <a:endParaRPr lang="en-US" dirty="0"/>
          </a:p>
          <a:p>
            <a:pPr>
              <a:buFont typeface="Wingdings" pitchFamily="2" charset="2"/>
              <a:buNone/>
            </a:pPr>
            <a:endParaRPr lang="en-US" dirty="0"/>
          </a:p>
          <a:p>
            <a:pPr algn="ctr">
              <a:buFont typeface="Wingdings" pitchFamily="2" charset="2"/>
              <a:buNone/>
            </a:pPr>
            <a:r>
              <a:rPr lang="en-US" sz="4000" dirty="0"/>
              <a:t>Contribution Acknowledgments</a:t>
            </a:r>
          </a:p>
        </p:txBody>
      </p:sp>
      <p:sp>
        <p:nvSpPr>
          <p:cNvPr id="2" name="Slide Number Placeholder 1">
            <a:extLst>
              <a:ext uri="{FF2B5EF4-FFF2-40B4-BE49-F238E27FC236}">
                <a16:creationId xmlns:a16="http://schemas.microsoft.com/office/drawing/2014/main" id="{4A34BF11-8CB4-6616-47E1-21185EEC7BB0}"/>
              </a:ext>
            </a:extLst>
          </p:cNvPr>
          <p:cNvSpPr>
            <a:spLocks noGrp="1"/>
          </p:cNvSpPr>
          <p:nvPr>
            <p:ph type="sldNum" sz="quarter" idx="12"/>
          </p:nvPr>
        </p:nvSpPr>
        <p:spPr/>
        <p:txBody>
          <a:bodyPr/>
          <a:lstStyle/>
          <a:p>
            <a:fld id="{87FC8409-A15A-4FE8-96DF-A69C2969CEA8}" type="slidenum">
              <a:rPr lang="en-US" smtClean="0"/>
              <a:pPr/>
              <a:t>21</a:t>
            </a:fld>
            <a:endParaRPr lang="en-US" dirty="0"/>
          </a:p>
        </p:txBody>
      </p:sp>
    </p:spTree>
    <p:extLst>
      <p:ext uri="{BB962C8B-B14F-4D97-AF65-F5344CB8AC3E}">
        <p14:creationId xmlns:p14="http://schemas.microsoft.com/office/powerpoint/2010/main" val="341983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19200" y="274638"/>
            <a:ext cx="9601200" cy="1143000"/>
          </a:xfrm>
        </p:spPr>
        <p:txBody>
          <a:bodyPr/>
          <a:lstStyle/>
          <a:p>
            <a:pPr algn="ctr"/>
            <a:r>
              <a:rPr lang="en-US" dirty="0"/>
              <a:t>Contributions</a:t>
            </a:r>
          </a:p>
        </p:txBody>
      </p:sp>
      <p:sp>
        <p:nvSpPr>
          <p:cNvPr id="57347" name="Rectangle 3"/>
          <p:cNvSpPr>
            <a:spLocks noGrp="1" noChangeArrowheads="1"/>
          </p:cNvSpPr>
          <p:nvPr>
            <p:ph sz="quarter" idx="1"/>
          </p:nvPr>
        </p:nvSpPr>
        <p:spPr>
          <a:xfrm>
            <a:off x="1981200" y="1600200"/>
            <a:ext cx="8229600" cy="3886200"/>
          </a:xfrm>
        </p:spPr>
        <p:txBody>
          <a:bodyPr/>
          <a:lstStyle/>
          <a:p>
            <a:r>
              <a:rPr lang="en-US" sz="2800" dirty="0"/>
              <a:t>Donations to PTAs are Tax Deductible</a:t>
            </a:r>
          </a:p>
          <a:p>
            <a:r>
              <a:rPr lang="en-US" sz="2800" dirty="0"/>
              <a:t>Quid Pro Quo</a:t>
            </a:r>
          </a:p>
          <a:p>
            <a:pPr lvl="1"/>
            <a:r>
              <a:rPr lang="en-US" sz="2400" dirty="0"/>
              <a:t>Contributions over $75.00 with goods or services returned to donor require acknowledgement of allowable charitable deduction</a:t>
            </a:r>
          </a:p>
          <a:p>
            <a:pPr lvl="1"/>
            <a:r>
              <a:rPr lang="en-US" sz="2400" dirty="0"/>
              <a:t>Contributions over $250.00 with no goods or services received require written acknowledgement</a:t>
            </a:r>
          </a:p>
          <a:p>
            <a:r>
              <a:rPr lang="en-US" sz="2800" dirty="0"/>
              <a:t>Acknowledgment: </a:t>
            </a:r>
            <a:r>
              <a:rPr lang="en-US" sz="2400" dirty="0"/>
              <a:t>PTA name, $ amount, Date, Statement regarding goods and services</a:t>
            </a:r>
          </a:p>
          <a:p>
            <a:pPr lvl="1"/>
            <a:endParaRPr lang="en-US" dirty="0"/>
          </a:p>
        </p:txBody>
      </p:sp>
      <p:sp>
        <p:nvSpPr>
          <p:cNvPr id="5" name="AutoShape 5">
            <a:hlinkClick r:id="rId4" action="ppaction://hlinkfile" highlightClick="1">
              <a:snd r:embed="rId3" name="click.wav"/>
            </a:hlinkClick>
            <a:extLst>
              <a:ext uri="{FF2B5EF4-FFF2-40B4-BE49-F238E27FC236}">
                <a16:creationId xmlns:a16="http://schemas.microsoft.com/office/drawing/2014/main" id="{1468A2BF-FBBF-46E8-A159-3C8403F6C895}"/>
              </a:ext>
            </a:extLst>
          </p:cNvPr>
          <p:cNvSpPr>
            <a:spLocks noChangeArrowheads="1"/>
          </p:cNvSpPr>
          <p:nvPr/>
        </p:nvSpPr>
        <p:spPr bwMode="auto">
          <a:xfrm>
            <a:off x="8458200" y="5308889"/>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662B3D27-76D1-9676-0249-FA77E1A5A16A}"/>
              </a:ext>
            </a:extLst>
          </p:cNvPr>
          <p:cNvSpPr>
            <a:spLocks noGrp="1"/>
          </p:cNvSpPr>
          <p:nvPr>
            <p:ph type="sldNum" sz="quarter" idx="12"/>
          </p:nvPr>
        </p:nvSpPr>
        <p:spPr/>
        <p:txBody>
          <a:bodyPr/>
          <a:lstStyle/>
          <a:p>
            <a:fld id="{87FC8409-A15A-4FE8-96DF-A69C2969CEA8}"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19200" y="274638"/>
            <a:ext cx="9525000" cy="1143000"/>
          </a:xfrm>
        </p:spPr>
        <p:txBody>
          <a:bodyPr/>
          <a:lstStyle/>
          <a:p>
            <a:pPr algn="ctr"/>
            <a:r>
              <a:rPr lang="en-US" dirty="0"/>
              <a:t>Contributions -- 2</a:t>
            </a:r>
          </a:p>
        </p:txBody>
      </p:sp>
      <p:sp>
        <p:nvSpPr>
          <p:cNvPr id="58371" name="Rectangle 3"/>
          <p:cNvSpPr>
            <a:spLocks noGrp="1" noChangeArrowheads="1"/>
          </p:cNvSpPr>
          <p:nvPr>
            <p:ph sz="quarter" idx="1"/>
          </p:nvPr>
        </p:nvSpPr>
        <p:spPr>
          <a:xfrm>
            <a:off x="1219200" y="1981200"/>
            <a:ext cx="9525000" cy="4572000"/>
          </a:xfrm>
        </p:spPr>
        <p:txBody>
          <a:bodyPr/>
          <a:lstStyle/>
          <a:p>
            <a:pPr lvl="1"/>
            <a:r>
              <a:rPr lang="en-US" sz="2400" dirty="0"/>
              <a:t>Benefits valued at less than </a:t>
            </a:r>
            <a:r>
              <a:rPr lang="en-US" sz="2400" b="1" dirty="0">
                <a:solidFill>
                  <a:srgbClr val="FF0000"/>
                </a:solidFill>
              </a:rPr>
              <a:t>$11.10 </a:t>
            </a:r>
            <a:r>
              <a:rPr lang="en-US" sz="2400" dirty="0"/>
              <a:t>for the </a:t>
            </a:r>
            <a:r>
              <a:rPr lang="en-US" sz="2400" b="1" u="sng" dirty="0"/>
              <a:t>calendar year </a:t>
            </a:r>
            <a:r>
              <a:rPr lang="en-US" sz="2400" dirty="0"/>
              <a:t>need </a:t>
            </a:r>
            <a:r>
              <a:rPr lang="en-US" sz="2400" b="1" dirty="0"/>
              <a:t>not</a:t>
            </a:r>
            <a:r>
              <a:rPr lang="en-US" sz="2400" dirty="0"/>
              <a:t> be stated in the acknowledgement</a:t>
            </a:r>
          </a:p>
          <a:p>
            <a:pPr lvl="1"/>
            <a:endParaRPr lang="en-US" sz="2400" dirty="0"/>
          </a:p>
          <a:p>
            <a:pPr lvl="1"/>
            <a:r>
              <a:rPr lang="en-US" sz="2400" dirty="0"/>
              <a:t>A donor claiming a monetary charitable contribution deduction of any amount cannot take the income tax deduction unless he or she has a cancelled check, bank record, or acknowledgement</a:t>
            </a:r>
          </a:p>
        </p:txBody>
      </p:sp>
      <p:sp>
        <p:nvSpPr>
          <p:cNvPr id="2" name="Slide Number Placeholder 1">
            <a:extLst>
              <a:ext uri="{FF2B5EF4-FFF2-40B4-BE49-F238E27FC236}">
                <a16:creationId xmlns:a16="http://schemas.microsoft.com/office/drawing/2014/main" id="{AD86FD7E-015D-F1F5-FDA1-774713F3E4F0}"/>
              </a:ext>
            </a:extLst>
          </p:cNvPr>
          <p:cNvSpPr>
            <a:spLocks noGrp="1"/>
          </p:cNvSpPr>
          <p:nvPr>
            <p:ph type="sldNum" sz="quarter" idx="12"/>
          </p:nvPr>
        </p:nvSpPr>
        <p:spPr/>
        <p:txBody>
          <a:bodyPr/>
          <a:lstStyle/>
          <a:p>
            <a:fld id="{87FC8409-A15A-4FE8-96DF-A69C2969CEA8}" type="slidenum">
              <a:rPr lang="en-US" smtClean="0"/>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304800"/>
            <a:ext cx="7772400" cy="1143000"/>
          </a:xfrm>
        </p:spPr>
        <p:txBody>
          <a:bodyPr/>
          <a:lstStyle/>
          <a:p>
            <a:pPr algn="ctr"/>
            <a:r>
              <a:rPr lang="en-US" sz="3200" dirty="0"/>
              <a:t>IRS Documentation for </a:t>
            </a:r>
            <a:br>
              <a:rPr lang="en-US" sz="3200" dirty="0"/>
            </a:br>
            <a:r>
              <a:rPr lang="en-US" sz="3200" dirty="0"/>
              <a:t>Charitable Contributions</a:t>
            </a:r>
          </a:p>
        </p:txBody>
      </p:sp>
      <p:graphicFrame>
        <p:nvGraphicFramePr>
          <p:cNvPr id="8" name="Object 7">
            <a:extLst>
              <a:ext uri="{FF2B5EF4-FFF2-40B4-BE49-F238E27FC236}">
                <a16:creationId xmlns:a16="http://schemas.microsoft.com/office/drawing/2014/main" id="{6882010F-994C-4816-B912-39E7F0D9BCF2}"/>
              </a:ext>
            </a:extLst>
          </p:cNvPr>
          <p:cNvGraphicFramePr>
            <a:graphicFrameLocks noChangeAspect="1"/>
          </p:cNvGraphicFramePr>
          <p:nvPr>
            <p:extLst>
              <p:ext uri="{D42A27DB-BD31-4B8C-83A1-F6EECF244321}">
                <p14:modId xmlns:p14="http://schemas.microsoft.com/office/powerpoint/2010/main" val="2928912967"/>
              </p:ext>
            </p:extLst>
          </p:nvPr>
        </p:nvGraphicFramePr>
        <p:xfrm>
          <a:off x="2076450" y="1676400"/>
          <a:ext cx="7829550" cy="3886200"/>
        </p:xfrm>
        <a:graphic>
          <a:graphicData uri="http://schemas.openxmlformats.org/presentationml/2006/ole">
            <mc:AlternateContent xmlns:mc="http://schemas.openxmlformats.org/markup-compatibility/2006">
              <mc:Choice xmlns:v="urn:schemas-microsoft-com:vml" Requires="v">
                <p:oleObj name="Worksheet" r:id="rId3" imgW="7829416" imgH="3962466" progId="Excel.Sheet.12">
                  <p:embed/>
                </p:oleObj>
              </mc:Choice>
              <mc:Fallback>
                <p:oleObj name="Worksheet" r:id="rId3" imgW="7829416" imgH="3962466" progId="Excel.Sheet.12">
                  <p:embed/>
                  <p:pic>
                    <p:nvPicPr>
                      <p:cNvPr id="8" name="Object 7">
                        <a:extLst>
                          <a:ext uri="{FF2B5EF4-FFF2-40B4-BE49-F238E27FC236}">
                            <a16:creationId xmlns:a16="http://schemas.microsoft.com/office/drawing/2014/main" id="{6882010F-994C-4816-B912-39E7F0D9BCF2}"/>
                          </a:ext>
                        </a:extLst>
                      </p:cNvPr>
                      <p:cNvPicPr/>
                      <p:nvPr/>
                    </p:nvPicPr>
                    <p:blipFill>
                      <a:blip r:embed="rId4"/>
                      <a:stretch>
                        <a:fillRect/>
                      </a:stretch>
                    </p:blipFill>
                    <p:spPr>
                      <a:xfrm>
                        <a:off x="2076450" y="1676400"/>
                        <a:ext cx="7829550" cy="3886200"/>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D00F086-8325-46C1-0024-5D9BFBB99F1B}"/>
              </a:ext>
            </a:extLst>
          </p:cNvPr>
          <p:cNvSpPr>
            <a:spLocks noGrp="1"/>
          </p:cNvSpPr>
          <p:nvPr>
            <p:ph type="sldNum" sz="quarter" idx="12"/>
          </p:nvPr>
        </p:nvSpPr>
        <p:spPr/>
        <p:txBody>
          <a:bodyPr/>
          <a:lstStyle/>
          <a:p>
            <a:fld id="{87FC8409-A15A-4FE8-96DF-A69C2969CEA8}" type="slidenum">
              <a:rPr lang="en-US" smtClean="0"/>
              <a:pPr/>
              <a:t>24</a:t>
            </a:fld>
            <a:endParaRPr lang="en-US" dirty="0"/>
          </a:p>
        </p:txBody>
      </p:sp>
    </p:spTree>
    <p:extLst>
      <p:ext uri="{BB962C8B-B14F-4D97-AF65-F5344CB8AC3E}">
        <p14:creationId xmlns:p14="http://schemas.microsoft.com/office/powerpoint/2010/main" val="32787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594F-7C4C-CA96-EDDE-BCD101B9A4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59D249-DCDD-24F7-BDA7-43144295CB72}"/>
              </a:ext>
            </a:extLst>
          </p:cNvPr>
          <p:cNvSpPr>
            <a:spLocks noGrp="1"/>
          </p:cNvSpPr>
          <p:nvPr>
            <p:ph sz="quarter" idx="1"/>
          </p:nvPr>
        </p:nvSpPr>
        <p:spPr>
          <a:xfrm>
            <a:off x="1219200" y="2286000"/>
            <a:ext cx="9372600" cy="1371600"/>
          </a:xfrm>
        </p:spPr>
        <p:txBody>
          <a:bodyPr>
            <a:normAutofit/>
          </a:bodyPr>
          <a:lstStyle/>
          <a:p>
            <a:pPr marL="0" indent="0" algn="ctr">
              <a:buNone/>
            </a:pPr>
            <a:r>
              <a:rPr lang="en-US" sz="4000" dirty="0">
                <a:latin typeface="Baskerville Old Face" pitchFamily="18" charset="0"/>
                <a:ea typeface="Batang" pitchFamily="18" charset="-127"/>
              </a:rPr>
              <a:t>Insurance and Loss/Crime Prevention</a:t>
            </a:r>
            <a:endParaRPr lang="en-US" sz="3600" dirty="0"/>
          </a:p>
        </p:txBody>
      </p:sp>
      <p:sp>
        <p:nvSpPr>
          <p:cNvPr id="4" name="Slide Number Placeholder 3">
            <a:extLst>
              <a:ext uri="{FF2B5EF4-FFF2-40B4-BE49-F238E27FC236}">
                <a16:creationId xmlns:a16="http://schemas.microsoft.com/office/drawing/2014/main" id="{261F60A6-1F0D-5000-0DCC-CB5E439F7520}"/>
              </a:ext>
            </a:extLst>
          </p:cNvPr>
          <p:cNvSpPr>
            <a:spLocks noGrp="1"/>
          </p:cNvSpPr>
          <p:nvPr>
            <p:ph type="sldNum" sz="quarter" idx="12"/>
          </p:nvPr>
        </p:nvSpPr>
        <p:spPr/>
        <p:txBody>
          <a:bodyPr/>
          <a:lstStyle/>
          <a:p>
            <a:fld id="{87FC8409-A15A-4FE8-96DF-A69C2969CEA8}" type="slidenum">
              <a:rPr lang="en-US" smtClean="0"/>
              <a:pPr/>
              <a:t>25</a:t>
            </a:fld>
            <a:endParaRPr lang="en-US" dirty="0"/>
          </a:p>
        </p:txBody>
      </p:sp>
    </p:spTree>
    <p:extLst>
      <p:ext uri="{BB962C8B-B14F-4D97-AF65-F5344CB8AC3E}">
        <p14:creationId xmlns:p14="http://schemas.microsoft.com/office/powerpoint/2010/main" val="196858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601200" cy="1143000"/>
          </a:xfrm>
        </p:spPr>
        <p:txBody>
          <a:bodyPr>
            <a:normAutofit/>
          </a:bodyPr>
          <a:lstStyle/>
          <a:p>
            <a:r>
              <a:rPr lang="en-US" sz="3600" dirty="0"/>
              <a:t>Insurance Broker Contact</a:t>
            </a:r>
          </a:p>
        </p:txBody>
      </p:sp>
      <p:sp>
        <p:nvSpPr>
          <p:cNvPr id="3" name="Content Placeholder 2"/>
          <p:cNvSpPr>
            <a:spLocks noGrp="1"/>
          </p:cNvSpPr>
          <p:nvPr>
            <p:ph sz="quarter" idx="1"/>
          </p:nvPr>
        </p:nvSpPr>
        <p:spPr>
          <a:xfrm>
            <a:off x="1981200" y="2133600"/>
            <a:ext cx="8229600" cy="3048000"/>
          </a:xfrm>
        </p:spPr>
        <p:txBody>
          <a:bodyPr>
            <a:normAutofit/>
          </a:bodyPr>
          <a:lstStyle/>
          <a:p>
            <a:pPr>
              <a:buClrTx/>
            </a:pPr>
            <a:r>
              <a:rPr lang="en-US" sz="2000" dirty="0"/>
              <a:t>AIM  (Association Insurance Management, Inc.)  of Dallas, Texas 75267</a:t>
            </a:r>
          </a:p>
          <a:p>
            <a:pPr>
              <a:buClrTx/>
            </a:pPr>
            <a:r>
              <a:rPr lang="en-US" sz="2000" dirty="0"/>
              <a:t>Website:  </a:t>
            </a:r>
            <a:r>
              <a:rPr lang="en-US" sz="2000" dirty="0">
                <a:solidFill>
                  <a:srgbClr val="7030A0"/>
                </a:solidFill>
                <a:hlinkClick r:id="rId3"/>
              </a:rPr>
              <a:t>www.aim-companies.com</a:t>
            </a:r>
            <a:endParaRPr lang="en-US" sz="2000" dirty="0">
              <a:solidFill>
                <a:srgbClr val="7030A0"/>
              </a:solidFill>
            </a:endParaRPr>
          </a:p>
          <a:p>
            <a:pPr lvl="1">
              <a:buClrTx/>
            </a:pPr>
            <a:r>
              <a:rPr lang="en-US" sz="2000" dirty="0"/>
              <a:t>Log in with Insured #  and password</a:t>
            </a:r>
          </a:p>
          <a:p>
            <a:pPr>
              <a:buClrTx/>
            </a:pPr>
            <a:r>
              <a:rPr lang="en-US" sz="2000" dirty="0"/>
              <a:t>Email:  aim@aim-companies.com</a:t>
            </a:r>
            <a:endParaRPr lang="en-US" sz="2000" dirty="0">
              <a:solidFill>
                <a:srgbClr val="FF0000"/>
              </a:solidFill>
            </a:endParaRPr>
          </a:p>
          <a:p>
            <a:pPr>
              <a:buClrTx/>
            </a:pPr>
            <a:r>
              <a:rPr lang="en-US" sz="2000" dirty="0"/>
              <a:t>Telephone (800) 876-4044</a:t>
            </a:r>
          </a:p>
        </p:txBody>
      </p:sp>
      <p:sp>
        <p:nvSpPr>
          <p:cNvPr id="4" name="Slide Number Placeholder 3">
            <a:extLst>
              <a:ext uri="{FF2B5EF4-FFF2-40B4-BE49-F238E27FC236}">
                <a16:creationId xmlns:a16="http://schemas.microsoft.com/office/drawing/2014/main" id="{FB850458-5FC1-8AB2-9C64-B3DE5ED40EA3}"/>
              </a:ext>
            </a:extLst>
          </p:cNvPr>
          <p:cNvSpPr>
            <a:spLocks noGrp="1"/>
          </p:cNvSpPr>
          <p:nvPr>
            <p:ph type="sldNum" sz="quarter" idx="12"/>
          </p:nvPr>
        </p:nvSpPr>
        <p:spPr/>
        <p:txBody>
          <a:bodyPr/>
          <a:lstStyle/>
          <a:p>
            <a:fld id="{87FC8409-A15A-4FE8-96DF-A69C2969CEA8}" type="slidenum">
              <a:rPr lang="en-US" smtClean="0"/>
              <a:pPr/>
              <a:t>26</a:t>
            </a:fld>
            <a:endParaRPr lang="en-US" dirty="0"/>
          </a:p>
        </p:txBody>
      </p:sp>
    </p:spTree>
    <p:extLst>
      <p:ext uri="{BB962C8B-B14F-4D97-AF65-F5344CB8AC3E}">
        <p14:creationId xmlns:p14="http://schemas.microsoft.com/office/powerpoint/2010/main" val="30518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19200" y="533400"/>
            <a:ext cx="10363200" cy="884238"/>
          </a:xfrm>
        </p:spPr>
        <p:txBody>
          <a:bodyPr>
            <a:normAutofit/>
          </a:bodyPr>
          <a:lstStyle/>
          <a:p>
            <a:r>
              <a:rPr lang="en-US" sz="3600" dirty="0"/>
              <a:t>Insurance</a:t>
            </a:r>
          </a:p>
        </p:txBody>
      </p:sp>
      <p:sp>
        <p:nvSpPr>
          <p:cNvPr id="153603" name="Rectangle 3"/>
          <p:cNvSpPr>
            <a:spLocks noGrp="1" noChangeArrowheads="1"/>
          </p:cNvSpPr>
          <p:nvPr>
            <p:ph sz="quarter" idx="1"/>
          </p:nvPr>
        </p:nvSpPr>
        <p:spPr>
          <a:xfrm>
            <a:off x="1219200" y="1905000"/>
            <a:ext cx="9372600" cy="2819400"/>
          </a:xfrm>
        </p:spPr>
        <p:txBody>
          <a:bodyPr>
            <a:normAutofit fontScale="92500" lnSpcReduction="10000"/>
          </a:bodyPr>
          <a:lstStyle/>
          <a:p>
            <a:r>
              <a:rPr lang="en-US" sz="2800" dirty="0"/>
              <a:t>All PTA’s Must Carry General Liability, Bonding, and Officers and Directors Insurance Through The State Mandated Program</a:t>
            </a:r>
          </a:p>
          <a:p>
            <a:endParaRPr lang="en-US" sz="2800" dirty="0"/>
          </a:p>
          <a:p>
            <a:r>
              <a:rPr lang="en-US" sz="2800" dirty="0"/>
              <a:t>PTAs should attempt to:</a:t>
            </a:r>
          </a:p>
          <a:p>
            <a:pPr lvl="1"/>
            <a:r>
              <a:rPr lang="en-US" sz="2400" dirty="0"/>
              <a:t>Eliminate the exposure to risk</a:t>
            </a:r>
          </a:p>
          <a:p>
            <a:pPr lvl="1"/>
            <a:r>
              <a:rPr lang="en-US" sz="2400" dirty="0"/>
              <a:t>Reduce the exposure to risk</a:t>
            </a:r>
          </a:p>
          <a:p>
            <a:pPr lvl="1"/>
            <a:r>
              <a:rPr lang="en-US" sz="2400" dirty="0"/>
              <a:t>Transfer the exposure to risk</a:t>
            </a:r>
          </a:p>
        </p:txBody>
      </p:sp>
      <p:sp>
        <p:nvSpPr>
          <p:cNvPr id="2" name="Slide Number Placeholder 1">
            <a:extLst>
              <a:ext uri="{FF2B5EF4-FFF2-40B4-BE49-F238E27FC236}">
                <a16:creationId xmlns:a16="http://schemas.microsoft.com/office/drawing/2014/main" id="{F248CE27-A64E-5100-C4D7-23DFD98653B2}"/>
              </a:ext>
            </a:extLst>
          </p:cNvPr>
          <p:cNvSpPr>
            <a:spLocks noGrp="1"/>
          </p:cNvSpPr>
          <p:nvPr>
            <p:ph type="sldNum" sz="quarter" idx="12"/>
          </p:nvPr>
        </p:nvSpPr>
        <p:spPr/>
        <p:txBody>
          <a:bodyPr/>
          <a:lstStyle/>
          <a:p>
            <a:fld id="{87FC8409-A15A-4FE8-96DF-A69C2969CEA8}" type="slidenum">
              <a:rPr lang="en-US" smtClean="0"/>
              <a:pPr/>
              <a:t>27</a:t>
            </a:fld>
            <a:endParaRPr lang="en-US" dirty="0"/>
          </a:p>
        </p:txBody>
      </p:sp>
    </p:spTree>
    <p:extLst>
      <p:ext uri="{BB962C8B-B14F-4D97-AF65-F5344CB8AC3E}">
        <p14:creationId xmlns:p14="http://schemas.microsoft.com/office/powerpoint/2010/main" val="18024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296400" cy="1143000"/>
          </a:xfrm>
        </p:spPr>
        <p:txBody>
          <a:bodyPr>
            <a:normAutofit/>
          </a:bodyPr>
          <a:lstStyle/>
          <a:p>
            <a:r>
              <a:rPr lang="en-US" sz="3600" dirty="0"/>
              <a:t>PTA Insurance Coverage - Crime</a:t>
            </a:r>
          </a:p>
        </p:txBody>
      </p:sp>
      <p:sp>
        <p:nvSpPr>
          <p:cNvPr id="3" name="Content Placeholder 2"/>
          <p:cNvSpPr>
            <a:spLocks noGrp="1"/>
          </p:cNvSpPr>
          <p:nvPr>
            <p:ph sz="quarter" idx="1"/>
          </p:nvPr>
        </p:nvSpPr>
        <p:spPr>
          <a:xfrm>
            <a:off x="2924783" y="1943100"/>
            <a:ext cx="6371617" cy="1943100"/>
          </a:xfrm>
        </p:spPr>
        <p:txBody>
          <a:bodyPr>
            <a:normAutofit/>
          </a:bodyPr>
          <a:lstStyle/>
          <a:p>
            <a:pPr>
              <a:buClrTx/>
              <a:buFont typeface="Wingdings" pitchFamily="2" charset="2"/>
              <a:buChar char="Ø"/>
            </a:pPr>
            <a:r>
              <a:rPr lang="en-US" sz="2000" dirty="0"/>
              <a:t>Bonding Insurance: $25,000 for units</a:t>
            </a:r>
          </a:p>
          <a:p>
            <a:pPr lvl="1">
              <a:buClrTx/>
              <a:buFont typeface="Wingdings" panose="05000000000000000000" pitchFamily="2" charset="2"/>
              <a:buChar char="ü"/>
            </a:pPr>
            <a:r>
              <a:rPr lang="en-US" sz="2000" dirty="0"/>
              <a:t>Employee/Volunteer Theft</a:t>
            </a:r>
          </a:p>
          <a:p>
            <a:pPr lvl="1">
              <a:buClrTx/>
              <a:buFont typeface="Wingdings" panose="05000000000000000000" pitchFamily="2" charset="2"/>
              <a:buChar char="ü"/>
            </a:pPr>
            <a:r>
              <a:rPr lang="en-US" sz="2000" dirty="0"/>
              <a:t>Forgery and Theft</a:t>
            </a:r>
          </a:p>
          <a:p>
            <a:pPr lvl="1">
              <a:buClrTx/>
              <a:buFont typeface="Wingdings" panose="05000000000000000000" pitchFamily="2" charset="2"/>
              <a:buChar char="ü"/>
            </a:pPr>
            <a:r>
              <a:rPr lang="en-US" sz="2000" dirty="0"/>
              <a:t>Disappearance and Destruction of money/scrip</a:t>
            </a:r>
          </a:p>
          <a:p>
            <a:pPr lvl="1">
              <a:buClrTx/>
              <a:buFont typeface="Wingdings" panose="05000000000000000000" pitchFamily="2" charset="2"/>
              <a:buChar char="ü"/>
            </a:pPr>
            <a:r>
              <a:rPr lang="en-US" sz="2000" dirty="0"/>
              <a:t>There is a $500 deductible</a:t>
            </a:r>
          </a:p>
        </p:txBody>
      </p:sp>
      <p:sp>
        <p:nvSpPr>
          <p:cNvPr id="4" name="Slide Number Placeholder 3">
            <a:extLst>
              <a:ext uri="{FF2B5EF4-FFF2-40B4-BE49-F238E27FC236}">
                <a16:creationId xmlns:a16="http://schemas.microsoft.com/office/drawing/2014/main" id="{897E4362-15D6-6C54-5B61-E992F6470ECE}"/>
              </a:ext>
            </a:extLst>
          </p:cNvPr>
          <p:cNvSpPr>
            <a:spLocks noGrp="1"/>
          </p:cNvSpPr>
          <p:nvPr>
            <p:ph type="sldNum" sz="quarter" idx="12"/>
          </p:nvPr>
        </p:nvSpPr>
        <p:spPr/>
        <p:txBody>
          <a:bodyPr/>
          <a:lstStyle/>
          <a:p>
            <a:fld id="{87FC8409-A15A-4FE8-96DF-A69C2969CEA8}" type="slidenum">
              <a:rPr lang="en-US" smtClean="0"/>
              <a:pPr/>
              <a:t>28</a:t>
            </a:fld>
            <a:endParaRPr lang="en-US" dirty="0"/>
          </a:p>
        </p:txBody>
      </p:sp>
      <p:sp>
        <p:nvSpPr>
          <p:cNvPr id="5" name="Content Placeholder 2">
            <a:extLst>
              <a:ext uri="{FF2B5EF4-FFF2-40B4-BE49-F238E27FC236}">
                <a16:creationId xmlns:a16="http://schemas.microsoft.com/office/drawing/2014/main" id="{CD05E015-D00D-C43D-C862-471B655BFD3D}"/>
              </a:ext>
            </a:extLst>
          </p:cNvPr>
          <p:cNvSpPr txBox="1">
            <a:spLocks/>
          </p:cNvSpPr>
          <p:nvPr/>
        </p:nvSpPr>
        <p:spPr>
          <a:xfrm>
            <a:off x="2362200" y="4000500"/>
            <a:ext cx="7162800" cy="1028700"/>
          </a:xfrm>
          <a:prstGeom prst="rect">
            <a:avLst/>
          </a:prstGeom>
        </p:spPr>
        <p:txBody>
          <a:bodyPr vert="horz">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pPr marL="82296" indent="0" algn="ctr">
              <a:buClrTx/>
              <a:buFont typeface="Wingdings 2"/>
              <a:buNone/>
            </a:pPr>
            <a:r>
              <a:rPr lang="en-US" sz="2000" i="1" dirty="0"/>
              <a:t>Failure to follow proper loss controls as outlined by the PTA could cause a significant increase in insurance premiums.</a:t>
            </a:r>
          </a:p>
        </p:txBody>
      </p:sp>
    </p:spTree>
    <p:extLst>
      <p:ext uri="{BB962C8B-B14F-4D97-AF65-F5344CB8AC3E}">
        <p14:creationId xmlns:p14="http://schemas.microsoft.com/office/powerpoint/2010/main" val="33906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371600"/>
          </a:xfrm>
        </p:spPr>
        <p:txBody>
          <a:bodyPr>
            <a:normAutofit/>
          </a:bodyPr>
          <a:lstStyle/>
          <a:p>
            <a:r>
              <a:rPr lang="en-US" sz="3600" dirty="0"/>
              <a:t>Reporting a Crime Claim</a:t>
            </a:r>
          </a:p>
        </p:txBody>
      </p:sp>
      <p:sp>
        <p:nvSpPr>
          <p:cNvPr id="3" name="Content Placeholder 2"/>
          <p:cNvSpPr>
            <a:spLocks noGrp="1"/>
          </p:cNvSpPr>
          <p:nvPr>
            <p:ph sz="quarter" idx="1"/>
          </p:nvPr>
        </p:nvSpPr>
        <p:spPr>
          <a:xfrm>
            <a:off x="1981200" y="1981200"/>
            <a:ext cx="7924800" cy="3886200"/>
          </a:xfrm>
        </p:spPr>
        <p:txBody>
          <a:bodyPr/>
          <a:lstStyle/>
          <a:p>
            <a:pPr marL="0" indent="0" algn="ctr">
              <a:buNone/>
            </a:pPr>
            <a:r>
              <a:rPr lang="en-US" sz="2800" i="1" u="sng" dirty="0"/>
              <a:t>When Money Appears to Be Missing</a:t>
            </a:r>
          </a:p>
          <a:p>
            <a:pPr marL="0" indent="0" algn="ctr">
              <a:buNone/>
            </a:pPr>
            <a:endParaRPr lang="en-US" sz="1800" i="1" u="sng" dirty="0"/>
          </a:p>
          <a:p>
            <a:pPr lvl="1">
              <a:buFont typeface="Wingdings" panose="05000000000000000000" pitchFamily="2" charset="2"/>
              <a:buChar char="ü"/>
            </a:pPr>
            <a:r>
              <a:rPr lang="en-US" sz="2000" b="1" dirty="0"/>
              <a:t>Starting Point </a:t>
            </a:r>
            <a:r>
              <a:rPr lang="en-US" sz="2000" dirty="0"/>
              <a:t>– everyone is innocent</a:t>
            </a:r>
          </a:p>
          <a:p>
            <a:pPr lvl="1">
              <a:buFont typeface="Wingdings" panose="05000000000000000000" pitchFamily="2" charset="2"/>
              <a:buChar char="ü"/>
            </a:pPr>
            <a:r>
              <a:rPr lang="en-US" sz="2000" b="1" dirty="0"/>
              <a:t>Get the Facts</a:t>
            </a:r>
            <a:r>
              <a:rPr lang="en-US" sz="2000" dirty="0"/>
              <a:t> – it’s normal to ask questions</a:t>
            </a:r>
          </a:p>
          <a:p>
            <a:pPr lvl="1">
              <a:buFont typeface="Wingdings" panose="05000000000000000000" pitchFamily="2" charset="2"/>
              <a:buChar char="ü"/>
            </a:pPr>
            <a:r>
              <a:rPr lang="en-US" sz="2000" b="1" dirty="0"/>
              <a:t>If facts are elusive, request an audit </a:t>
            </a:r>
            <a:r>
              <a:rPr lang="en-US" sz="2000" dirty="0"/>
              <a:t>– It is the right of the unit</a:t>
            </a:r>
          </a:p>
          <a:p>
            <a:pPr lvl="1">
              <a:buFont typeface="Wingdings" panose="05000000000000000000" pitchFamily="2" charset="2"/>
              <a:buChar char="ü"/>
            </a:pPr>
            <a:r>
              <a:rPr lang="en-US" sz="2000" b="1" dirty="0"/>
              <a:t>It’s all in a normal course of business</a:t>
            </a:r>
          </a:p>
          <a:p>
            <a:pPr marL="82296" indent="0">
              <a:buNone/>
            </a:pPr>
            <a:endParaRPr lang="en-US" dirty="0"/>
          </a:p>
        </p:txBody>
      </p:sp>
      <p:sp>
        <p:nvSpPr>
          <p:cNvPr id="4" name="Slide Number Placeholder 3">
            <a:extLst>
              <a:ext uri="{FF2B5EF4-FFF2-40B4-BE49-F238E27FC236}">
                <a16:creationId xmlns:a16="http://schemas.microsoft.com/office/drawing/2014/main" id="{10876D79-9588-037C-8362-4AD7D7917595}"/>
              </a:ext>
            </a:extLst>
          </p:cNvPr>
          <p:cNvSpPr>
            <a:spLocks noGrp="1"/>
          </p:cNvSpPr>
          <p:nvPr>
            <p:ph type="sldNum" sz="quarter" idx="12"/>
          </p:nvPr>
        </p:nvSpPr>
        <p:spPr/>
        <p:txBody>
          <a:bodyPr/>
          <a:lstStyle/>
          <a:p>
            <a:fld id="{87FC8409-A15A-4FE8-96DF-A69C2969CEA8}" type="slidenum">
              <a:rPr lang="en-US" smtClean="0"/>
              <a:pPr/>
              <a:t>29</a:t>
            </a:fld>
            <a:endParaRPr lang="en-US" dirty="0"/>
          </a:p>
        </p:txBody>
      </p:sp>
    </p:spTree>
    <p:extLst>
      <p:ext uri="{BB962C8B-B14F-4D97-AF65-F5344CB8AC3E}">
        <p14:creationId xmlns:p14="http://schemas.microsoft.com/office/powerpoint/2010/main" val="141048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a:latin typeface="+mn-lt"/>
              </a:rPr>
              <a:t>PTA Mission</a:t>
            </a:r>
          </a:p>
        </p:txBody>
      </p:sp>
      <p:sp>
        <p:nvSpPr>
          <p:cNvPr id="2" name="Content Placeholder 1"/>
          <p:cNvSpPr>
            <a:spLocks noGrp="1"/>
          </p:cNvSpPr>
          <p:nvPr>
            <p:ph sz="quarter" idx="1"/>
          </p:nvPr>
        </p:nvSpPr>
        <p:spPr/>
        <p:txBody>
          <a:bodyPr>
            <a:normAutofit/>
          </a:bodyPr>
          <a:lstStyle/>
          <a:p>
            <a:pPr marL="45720" indent="0" algn="ctr">
              <a:buNone/>
            </a:pPr>
            <a:endParaRPr lang="en-US" sz="3200" dirty="0">
              <a:solidFill>
                <a:schemeClr val="accent1"/>
              </a:solidFill>
              <a:latin typeface="Calibri" panose="020F0502020204030204" pitchFamily="34" charset="0"/>
              <a:cs typeface="Calibri" panose="020F0502020204030204" pitchFamily="34" charset="0"/>
            </a:endParaRPr>
          </a:p>
          <a:p>
            <a:pPr marL="45720" indent="0" algn="ctr">
              <a:spcBef>
                <a:spcPts val="0"/>
              </a:spcBef>
              <a:buNone/>
            </a:pPr>
            <a:r>
              <a:rPr lang="en-US" sz="3200" dirty="0">
                <a:latin typeface="Calibri" panose="020F0502020204030204" pitchFamily="34" charset="0"/>
                <a:cs typeface="Calibri" panose="020F0502020204030204" pitchFamily="34" charset="0"/>
              </a:rPr>
              <a:t>To make every child’s potential a reality </a:t>
            </a:r>
          </a:p>
          <a:p>
            <a:pPr marL="45720" indent="0" algn="ctr">
              <a:spcBef>
                <a:spcPts val="0"/>
              </a:spcBef>
              <a:buNone/>
            </a:pPr>
            <a:endParaRPr lang="en-US" sz="3200" dirty="0">
              <a:latin typeface="Calibri" panose="020F0502020204030204" pitchFamily="34" charset="0"/>
              <a:cs typeface="Calibri" panose="020F0502020204030204" pitchFamily="34" charset="0"/>
            </a:endParaRPr>
          </a:p>
          <a:p>
            <a:pPr marL="45720" indent="0" algn="ctr">
              <a:spcBef>
                <a:spcPts val="0"/>
              </a:spcBef>
              <a:buNone/>
            </a:pPr>
            <a:r>
              <a:rPr lang="en-US" sz="3200" dirty="0">
                <a:latin typeface="Calibri" panose="020F0502020204030204" pitchFamily="34" charset="0"/>
                <a:cs typeface="Calibri" panose="020F0502020204030204" pitchFamily="34" charset="0"/>
              </a:rPr>
              <a:t>by engaging and empowering families and communities </a:t>
            </a:r>
          </a:p>
          <a:p>
            <a:pPr marL="45720" indent="0" algn="ctr">
              <a:spcBef>
                <a:spcPts val="0"/>
              </a:spcBef>
              <a:buNone/>
            </a:pPr>
            <a:endParaRPr lang="en-US" sz="3200" dirty="0">
              <a:latin typeface="Calibri" panose="020F0502020204030204" pitchFamily="34" charset="0"/>
              <a:cs typeface="Calibri" panose="020F0502020204030204" pitchFamily="34" charset="0"/>
            </a:endParaRPr>
          </a:p>
          <a:p>
            <a:pPr marL="45720" indent="0" algn="ctr">
              <a:spcBef>
                <a:spcPts val="0"/>
              </a:spcBef>
              <a:buNone/>
            </a:pPr>
            <a:r>
              <a:rPr lang="en-US" sz="3200" dirty="0">
                <a:latin typeface="Calibri" panose="020F0502020204030204" pitchFamily="34" charset="0"/>
                <a:cs typeface="Calibri" panose="020F0502020204030204" pitchFamily="34" charset="0"/>
              </a:rPr>
              <a:t>to advocate for all children.</a:t>
            </a:r>
          </a:p>
        </p:txBody>
      </p:sp>
      <p:pic>
        <p:nvPicPr>
          <p:cNvPr id="4" name="Google Shape;770;p1" descr="Shape&#10;&#10;Description automatically generated with medium confidence">
            <a:extLst>
              <a:ext uri="{FF2B5EF4-FFF2-40B4-BE49-F238E27FC236}">
                <a16:creationId xmlns:a16="http://schemas.microsoft.com/office/drawing/2014/main" id="{646A7095-AEA7-6F92-2724-72089673E5F0}"/>
              </a:ext>
            </a:extLst>
          </p:cNvPr>
          <p:cNvPicPr preferRelativeResize="0"/>
          <p:nvPr/>
        </p:nvPicPr>
        <p:blipFill rotWithShape="1">
          <a:blip r:embed="rId3">
            <a:alphaModFix/>
          </a:blip>
          <a:srcRect/>
          <a:stretch/>
        </p:blipFill>
        <p:spPr>
          <a:xfrm>
            <a:off x="5371586" y="5883295"/>
            <a:ext cx="1257813" cy="716280"/>
          </a:xfrm>
          <a:prstGeom prst="rect">
            <a:avLst/>
          </a:prstGeom>
          <a:noFill/>
          <a:ln>
            <a:noFill/>
          </a:ln>
        </p:spPr>
      </p:pic>
      <p:sp>
        <p:nvSpPr>
          <p:cNvPr id="5" name="Slide Number Placeholder 4">
            <a:extLst>
              <a:ext uri="{FF2B5EF4-FFF2-40B4-BE49-F238E27FC236}">
                <a16:creationId xmlns:a16="http://schemas.microsoft.com/office/drawing/2014/main" id="{E16F6B39-B532-5BF3-A0E3-4797E046B50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400" b="0" i="0" u="none" strike="noStrike" kern="1200" cap="none" spc="0" normalizeH="0" baseline="0" noProof="0" smtClean="0">
                <a:ln>
                  <a:noFill/>
                </a:ln>
                <a:solidFill>
                  <a:srgbClr val="FFFFFF"/>
                </a:solidFill>
                <a:effectLst/>
                <a:uLnTx/>
                <a:uFillTx/>
                <a:latin typeface="Cambria" panose="02040503050406030204"/>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Cambria" panose="02040503050406030204"/>
              <a:ea typeface="+mj-ea"/>
              <a:cs typeface="+mj-cs"/>
            </a:endParaRPr>
          </a:p>
        </p:txBody>
      </p:sp>
    </p:spTree>
    <p:extLst>
      <p:ext uri="{BB962C8B-B14F-4D97-AF65-F5344CB8AC3E}">
        <p14:creationId xmlns:p14="http://schemas.microsoft.com/office/powerpoint/2010/main" val="17278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220200" cy="1143000"/>
          </a:xfrm>
        </p:spPr>
        <p:txBody>
          <a:bodyPr>
            <a:normAutofit/>
          </a:bodyPr>
          <a:lstStyle/>
          <a:p>
            <a:r>
              <a:rPr lang="en-US" sz="3600" dirty="0"/>
              <a:t>Reporting a Crime Claim</a:t>
            </a:r>
          </a:p>
        </p:txBody>
      </p:sp>
      <p:sp>
        <p:nvSpPr>
          <p:cNvPr id="3" name="Content Placeholder 2"/>
          <p:cNvSpPr>
            <a:spLocks noGrp="1"/>
          </p:cNvSpPr>
          <p:nvPr>
            <p:ph sz="quarter" idx="1"/>
          </p:nvPr>
        </p:nvSpPr>
        <p:spPr>
          <a:xfrm>
            <a:off x="1981200" y="1905000"/>
            <a:ext cx="8229600" cy="3886200"/>
          </a:xfrm>
        </p:spPr>
        <p:txBody>
          <a:bodyPr/>
          <a:lstStyle/>
          <a:p>
            <a:pPr marL="0" indent="0" algn="ctr">
              <a:buNone/>
            </a:pPr>
            <a:r>
              <a:rPr lang="en-US" sz="2800" i="1" u="sng" dirty="0"/>
              <a:t>If Theft is Suspected</a:t>
            </a:r>
          </a:p>
          <a:p>
            <a:pPr marL="457200" lvl="1" indent="0">
              <a:buNone/>
            </a:pPr>
            <a:endParaRPr lang="en-US" b="1" u="sng" dirty="0"/>
          </a:p>
          <a:p>
            <a:pPr marL="457200" lvl="1" indent="0">
              <a:buNone/>
            </a:pPr>
            <a:r>
              <a:rPr lang="en-US" b="1" u="sng" dirty="0"/>
              <a:t>Avoid: </a:t>
            </a:r>
          </a:p>
          <a:p>
            <a:pPr lvl="1">
              <a:buFont typeface="Wingdings" panose="05000000000000000000" pitchFamily="2" charset="2"/>
              <a:buChar char="ü"/>
            </a:pPr>
            <a:r>
              <a:rPr lang="en-US" dirty="0"/>
              <a:t>	</a:t>
            </a:r>
            <a:r>
              <a:rPr lang="en-US" b="1" dirty="0"/>
              <a:t>Defamation</a:t>
            </a:r>
            <a:r>
              <a:rPr lang="en-US" dirty="0"/>
              <a:t> – Communication of a false statement about someone that embarrasses or shames them</a:t>
            </a:r>
          </a:p>
          <a:p>
            <a:pPr lvl="1">
              <a:buFont typeface="Wingdings" pitchFamily="2" charset="2"/>
              <a:buChar char="Ø"/>
            </a:pPr>
            <a:r>
              <a:rPr lang="en-US" dirty="0"/>
              <a:t>	</a:t>
            </a:r>
            <a:r>
              <a:rPr lang="en-US" b="1" dirty="0"/>
              <a:t>Libel</a:t>
            </a:r>
            <a:r>
              <a:rPr lang="en-US" dirty="0"/>
              <a:t> – A published (written) defamation</a:t>
            </a:r>
          </a:p>
          <a:p>
            <a:pPr lvl="1">
              <a:buFont typeface="Wingdings" pitchFamily="2" charset="2"/>
              <a:buChar char="Ø"/>
            </a:pPr>
            <a:r>
              <a:rPr lang="en-US" dirty="0"/>
              <a:t>	</a:t>
            </a:r>
            <a:r>
              <a:rPr lang="en-US" b="1" dirty="0"/>
              <a:t>Slander</a:t>
            </a:r>
            <a:r>
              <a:rPr lang="en-US" dirty="0"/>
              <a:t> – A stated (spoken) defamation</a:t>
            </a:r>
          </a:p>
          <a:p>
            <a:pPr marL="82296" indent="0">
              <a:buNone/>
            </a:pPr>
            <a:endParaRPr lang="en-US" sz="2800" dirty="0"/>
          </a:p>
        </p:txBody>
      </p:sp>
      <p:sp>
        <p:nvSpPr>
          <p:cNvPr id="4" name="Slide Number Placeholder 3">
            <a:extLst>
              <a:ext uri="{FF2B5EF4-FFF2-40B4-BE49-F238E27FC236}">
                <a16:creationId xmlns:a16="http://schemas.microsoft.com/office/drawing/2014/main" id="{C5F86A2B-04C3-C7F6-817E-ED0D5758DAD6}"/>
              </a:ext>
            </a:extLst>
          </p:cNvPr>
          <p:cNvSpPr>
            <a:spLocks noGrp="1"/>
          </p:cNvSpPr>
          <p:nvPr>
            <p:ph type="sldNum" sz="quarter" idx="12"/>
          </p:nvPr>
        </p:nvSpPr>
        <p:spPr/>
        <p:txBody>
          <a:bodyPr/>
          <a:lstStyle/>
          <a:p>
            <a:fld id="{87FC8409-A15A-4FE8-96DF-A69C2969CEA8}" type="slidenum">
              <a:rPr lang="en-US" smtClean="0"/>
              <a:pPr/>
              <a:t>30</a:t>
            </a:fld>
            <a:endParaRPr lang="en-US" dirty="0"/>
          </a:p>
        </p:txBody>
      </p:sp>
    </p:spTree>
    <p:extLst>
      <p:ext uri="{BB962C8B-B14F-4D97-AF65-F5344CB8AC3E}">
        <p14:creationId xmlns:p14="http://schemas.microsoft.com/office/powerpoint/2010/main" val="275071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Reporting a Crime Claim -- 2</a:t>
            </a:r>
          </a:p>
        </p:txBody>
      </p:sp>
      <p:sp>
        <p:nvSpPr>
          <p:cNvPr id="3" name="Content Placeholder 2"/>
          <p:cNvSpPr>
            <a:spLocks noGrp="1"/>
          </p:cNvSpPr>
          <p:nvPr>
            <p:ph sz="quarter" idx="1"/>
          </p:nvPr>
        </p:nvSpPr>
        <p:spPr>
          <a:xfrm>
            <a:off x="1981200" y="1828800"/>
            <a:ext cx="8229600" cy="3886200"/>
          </a:xfrm>
        </p:spPr>
        <p:txBody>
          <a:bodyPr>
            <a:normAutofit/>
          </a:bodyPr>
          <a:lstStyle/>
          <a:p>
            <a:pPr marL="0" indent="0" algn="ctr">
              <a:buNone/>
            </a:pPr>
            <a:r>
              <a:rPr lang="en-US" sz="2800" i="1" u="sng" dirty="0"/>
              <a:t>Procedures for Handling Suspected Theft</a:t>
            </a:r>
          </a:p>
          <a:p>
            <a:pPr marL="0" indent="0">
              <a:buNone/>
            </a:pPr>
            <a:r>
              <a:rPr lang="en-US" dirty="0"/>
              <a:t>File insurance claim – </a:t>
            </a:r>
            <a:r>
              <a:rPr lang="en-US" u="sng" dirty="0"/>
              <a:t>Within 60 Days</a:t>
            </a:r>
          </a:p>
          <a:p>
            <a:pPr marL="514350" indent="-514350">
              <a:buAutoNum type="arabicParenR"/>
            </a:pPr>
            <a:r>
              <a:rPr lang="en-US" dirty="0"/>
              <a:t>Local President calls special board meeting, excluding the suspect(s). </a:t>
            </a:r>
          </a:p>
          <a:p>
            <a:pPr marL="514350" indent="-514350">
              <a:buFont typeface="Wingdings 2"/>
              <a:buAutoNum type="arabicParenR"/>
            </a:pPr>
            <a:r>
              <a:rPr lang="en-US" dirty="0"/>
              <a:t>Invite council and/or Council President to attend. Only involve those necessary.</a:t>
            </a:r>
          </a:p>
          <a:p>
            <a:pPr marL="514350" indent="-514350">
              <a:buAutoNum type="arabicParenR"/>
            </a:pPr>
            <a:r>
              <a:rPr lang="en-US" dirty="0"/>
              <a:t>Minutes: record all board action items.</a:t>
            </a:r>
          </a:p>
          <a:p>
            <a:pPr marL="514350" indent="-514350">
              <a:buAutoNum type="arabicParenR"/>
            </a:pPr>
            <a:r>
              <a:rPr lang="en-US" dirty="0"/>
              <a:t>Remind the board about confidentiality. </a:t>
            </a:r>
          </a:p>
          <a:p>
            <a:pPr marL="514350" indent="-514350">
              <a:buAutoNum type="arabicParenR"/>
            </a:pPr>
            <a:r>
              <a:rPr lang="en-US" dirty="0"/>
              <a:t>Review the audit and all </a:t>
            </a:r>
            <a:r>
              <a:rPr lang="en-US" u="sng" dirty="0"/>
              <a:t>pertinent facts.</a:t>
            </a:r>
          </a:p>
          <a:p>
            <a:pPr marL="514350" indent="-514350">
              <a:buAutoNum type="arabicParenR"/>
            </a:pPr>
            <a:r>
              <a:rPr lang="en-US" dirty="0"/>
              <a:t>Report to incident to AIM. </a:t>
            </a:r>
            <a:r>
              <a:rPr lang="en-US" b="1" i="1" u="sng" dirty="0"/>
              <a:t>There is a time limit to report the claim.</a:t>
            </a:r>
          </a:p>
          <a:p>
            <a:pPr marL="514350" indent="-514350">
              <a:buAutoNum type="arabicParenR"/>
            </a:pPr>
            <a:endParaRPr lang="en-US" dirty="0"/>
          </a:p>
        </p:txBody>
      </p:sp>
      <p:sp>
        <p:nvSpPr>
          <p:cNvPr id="4" name="Slide Number Placeholder 3">
            <a:extLst>
              <a:ext uri="{FF2B5EF4-FFF2-40B4-BE49-F238E27FC236}">
                <a16:creationId xmlns:a16="http://schemas.microsoft.com/office/drawing/2014/main" id="{AA57221B-02A5-7E04-FECD-B894BA9C4960}"/>
              </a:ext>
            </a:extLst>
          </p:cNvPr>
          <p:cNvSpPr>
            <a:spLocks noGrp="1"/>
          </p:cNvSpPr>
          <p:nvPr>
            <p:ph type="sldNum" sz="quarter" idx="12"/>
          </p:nvPr>
        </p:nvSpPr>
        <p:spPr/>
        <p:txBody>
          <a:bodyPr/>
          <a:lstStyle/>
          <a:p>
            <a:fld id="{87FC8409-A15A-4FE8-96DF-A69C2969CEA8}" type="slidenum">
              <a:rPr lang="en-US" smtClean="0"/>
              <a:pPr/>
              <a:t>31</a:t>
            </a:fld>
            <a:endParaRPr lang="en-US" dirty="0"/>
          </a:p>
        </p:txBody>
      </p:sp>
    </p:spTree>
    <p:extLst>
      <p:ext uri="{BB962C8B-B14F-4D97-AF65-F5344CB8AC3E}">
        <p14:creationId xmlns:p14="http://schemas.microsoft.com/office/powerpoint/2010/main" val="239964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448800" cy="1143000"/>
          </a:xfrm>
        </p:spPr>
        <p:txBody>
          <a:bodyPr>
            <a:normAutofit/>
          </a:bodyPr>
          <a:lstStyle/>
          <a:p>
            <a:r>
              <a:rPr lang="en-US" sz="3600" dirty="0"/>
              <a:t>Reporting a Crime Claim -- 3</a:t>
            </a:r>
          </a:p>
        </p:txBody>
      </p:sp>
      <p:sp>
        <p:nvSpPr>
          <p:cNvPr id="3" name="Content Placeholder 2"/>
          <p:cNvSpPr>
            <a:spLocks noGrp="1"/>
          </p:cNvSpPr>
          <p:nvPr>
            <p:ph sz="quarter" idx="1"/>
          </p:nvPr>
        </p:nvSpPr>
        <p:spPr>
          <a:xfrm>
            <a:off x="1981200" y="1752600"/>
            <a:ext cx="8229600" cy="3886200"/>
          </a:xfrm>
        </p:spPr>
        <p:txBody>
          <a:bodyPr>
            <a:normAutofit/>
          </a:bodyPr>
          <a:lstStyle/>
          <a:p>
            <a:pPr marL="0" indent="0" algn="ctr">
              <a:buNone/>
            </a:pPr>
            <a:r>
              <a:rPr lang="en-US" sz="2800" i="1" u="sng" dirty="0"/>
              <a:t>Procedures for Handling Suspected Theft – continued</a:t>
            </a:r>
          </a:p>
          <a:p>
            <a:pPr marL="0" indent="0" algn="ctr">
              <a:buNone/>
            </a:pPr>
            <a:endParaRPr lang="en-US" sz="1050" i="1" u="sng" dirty="0"/>
          </a:p>
          <a:p>
            <a:pPr marL="0" indent="0">
              <a:buNone/>
            </a:pPr>
            <a:r>
              <a:rPr lang="en-US" sz="2000" dirty="0"/>
              <a:t>7)    If money is missing and theft is suspected, notify the police and file a report:</a:t>
            </a:r>
          </a:p>
          <a:p>
            <a:pPr lvl="1">
              <a:buFont typeface="Wingdings" panose="05000000000000000000" pitchFamily="2" charset="2"/>
              <a:buChar char="ü"/>
            </a:pPr>
            <a:r>
              <a:rPr lang="en-US" sz="2000" dirty="0"/>
              <a:t>Authorize someone to file the report</a:t>
            </a:r>
          </a:p>
          <a:p>
            <a:pPr lvl="1">
              <a:buFont typeface="Wingdings" panose="05000000000000000000" pitchFamily="2" charset="2"/>
              <a:buChar char="ü"/>
            </a:pPr>
            <a:r>
              <a:rPr lang="en-US" sz="2000" dirty="0"/>
              <a:t>Record actions in Minutes</a:t>
            </a:r>
          </a:p>
          <a:p>
            <a:pPr marL="0" indent="0">
              <a:buNone/>
            </a:pPr>
            <a:r>
              <a:rPr lang="en-US" sz="2000" dirty="0"/>
              <a:t>8)    Presentation of information to the police</a:t>
            </a:r>
          </a:p>
          <a:p>
            <a:pPr lvl="1">
              <a:buFont typeface="Wingdings" pitchFamily="2" charset="2"/>
              <a:buChar char="Ø"/>
            </a:pPr>
            <a:r>
              <a:rPr lang="en-US" sz="2000" dirty="0"/>
              <a:t>There may be only one opportunity to report the incident</a:t>
            </a:r>
          </a:p>
          <a:p>
            <a:pPr lvl="1">
              <a:buFont typeface="Wingdings" pitchFamily="2" charset="2"/>
              <a:buChar char="Ø"/>
            </a:pPr>
            <a:r>
              <a:rPr lang="en-US" sz="2000" dirty="0"/>
              <a:t>Research how to prepare for a police report</a:t>
            </a:r>
          </a:p>
          <a:p>
            <a:pPr lvl="1">
              <a:buFont typeface="Wingdings" pitchFamily="2" charset="2"/>
              <a:buChar char="Ø"/>
            </a:pPr>
            <a:r>
              <a:rPr lang="en-US" sz="2000" dirty="0"/>
              <a:t>Present pertinent information only and stick to the facts</a:t>
            </a:r>
          </a:p>
          <a:p>
            <a:endParaRPr lang="en-US" dirty="0"/>
          </a:p>
        </p:txBody>
      </p:sp>
      <p:sp>
        <p:nvSpPr>
          <p:cNvPr id="4" name="Slide Number Placeholder 3">
            <a:extLst>
              <a:ext uri="{FF2B5EF4-FFF2-40B4-BE49-F238E27FC236}">
                <a16:creationId xmlns:a16="http://schemas.microsoft.com/office/drawing/2014/main" id="{D4D2E2E5-881F-ABFC-6AF7-FE2816587627}"/>
              </a:ext>
            </a:extLst>
          </p:cNvPr>
          <p:cNvSpPr>
            <a:spLocks noGrp="1"/>
          </p:cNvSpPr>
          <p:nvPr>
            <p:ph type="sldNum" sz="quarter" idx="12"/>
          </p:nvPr>
        </p:nvSpPr>
        <p:spPr/>
        <p:txBody>
          <a:bodyPr/>
          <a:lstStyle/>
          <a:p>
            <a:fld id="{87FC8409-A15A-4FE8-96DF-A69C2969CEA8}" type="slidenum">
              <a:rPr lang="en-US" smtClean="0"/>
              <a:pPr/>
              <a:t>32</a:t>
            </a:fld>
            <a:endParaRPr lang="en-US" dirty="0"/>
          </a:p>
        </p:txBody>
      </p:sp>
    </p:spTree>
    <p:extLst>
      <p:ext uri="{BB962C8B-B14F-4D97-AF65-F5344CB8AC3E}">
        <p14:creationId xmlns:p14="http://schemas.microsoft.com/office/powerpoint/2010/main" val="148908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677400" cy="1143000"/>
          </a:xfrm>
        </p:spPr>
        <p:txBody>
          <a:bodyPr>
            <a:normAutofit/>
          </a:bodyPr>
          <a:lstStyle/>
          <a:p>
            <a:r>
              <a:rPr lang="en-US" sz="3600" dirty="0"/>
              <a:t>Reporting a Crime Claim -- 4</a:t>
            </a:r>
          </a:p>
        </p:txBody>
      </p:sp>
      <p:sp>
        <p:nvSpPr>
          <p:cNvPr id="3" name="Content Placeholder 2"/>
          <p:cNvSpPr>
            <a:spLocks noGrp="1"/>
          </p:cNvSpPr>
          <p:nvPr>
            <p:ph sz="quarter" idx="1"/>
          </p:nvPr>
        </p:nvSpPr>
        <p:spPr>
          <a:xfrm>
            <a:off x="1447800" y="1905000"/>
            <a:ext cx="8991600" cy="3657600"/>
          </a:xfrm>
        </p:spPr>
        <p:txBody>
          <a:bodyPr/>
          <a:lstStyle/>
          <a:p>
            <a:pPr marL="0" indent="0">
              <a:buNone/>
            </a:pPr>
            <a:r>
              <a:rPr lang="en-US" sz="2800" i="1" u="sng" dirty="0"/>
              <a:t>Procedures for Handling Suspected Theft – continued</a:t>
            </a:r>
          </a:p>
          <a:p>
            <a:pPr marL="0" indent="0">
              <a:buNone/>
            </a:pPr>
            <a:endParaRPr lang="en-US" sz="1200" dirty="0"/>
          </a:p>
          <a:p>
            <a:pPr marL="0" indent="0">
              <a:buNone/>
            </a:pPr>
            <a:r>
              <a:rPr lang="en-US" sz="2000" dirty="0"/>
              <a:t>9)    Maintain confidentiality; avoid defamation</a:t>
            </a:r>
          </a:p>
          <a:p>
            <a:pPr marL="0" indent="0">
              <a:buNone/>
            </a:pPr>
            <a:endParaRPr lang="en-US" sz="2000" dirty="0"/>
          </a:p>
          <a:p>
            <a:pPr marL="0" indent="0">
              <a:buNone/>
            </a:pPr>
            <a:r>
              <a:rPr lang="en-US" dirty="0"/>
              <a:t>10)   Should PTA accept preemptive restitution from the suspect?</a:t>
            </a:r>
          </a:p>
          <a:p>
            <a:pPr lvl="2">
              <a:buFont typeface="Wingdings" pitchFamily="2" charset="2"/>
              <a:buChar char="Ø"/>
            </a:pPr>
            <a:r>
              <a:rPr lang="en-US" sz="1700" dirty="0"/>
              <a:t>Prosecution is a </a:t>
            </a:r>
            <a:r>
              <a:rPr lang="en-US" sz="1700" u="sng" dirty="0"/>
              <a:t>viable deterrent</a:t>
            </a:r>
          </a:p>
          <a:p>
            <a:pPr lvl="2">
              <a:buFont typeface="Wingdings" pitchFamily="2" charset="2"/>
              <a:buChar char="Ø"/>
            </a:pPr>
            <a:r>
              <a:rPr lang="en-US" sz="1700" dirty="0"/>
              <a:t>The </a:t>
            </a:r>
            <a:r>
              <a:rPr lang="en-US" sz="1700" u="sng" dirty="0"/>
              <a:t>board’s fiduciary responsibility</a:t>
            </a:r>
            <a:r>
              <a:rPr lang="en-US" sz="1700" dirty="0"/>
              <a:t> – duty of loyalty </a:t>
            </a:r>
          </a:p>
          <a:p>
            <a:pPr marL="0" indent="0">
              <a:buNone/>
            </a:pPr>
            <a:endParaRPr lang="en-US" sz="2000" dirty="0"/>
          </a:p>
          <a:p>
            <a:endParaRPr lang="en-US" sz="3000" dirty="0"/>
          </a:p>
        </p:txBody>
      </p:sp>
      <p:sp>
        <p:nvSpPr>
          <p:cNvPr id="4" name="Slide Number Placeholder 3">
            <a:extLst>
              <a:ext uri="{FF2B5EF4-FFF2-40B4-BE49-F238E27FC236}">
                <a16:creationId xmlns:a16="http://schemas.microsoft.com/office/drawing/2014/main" id="{EC4FCF4F-B633-87F9-BA80-913ACE648E0B}"/>
              </a:ext>
            </a:extLst>
          </p:cNvPr>
          <p:cNvSpPr>
            <a:spLocks noGrp="1"/>
          </p:cNvSpPr>
          <p:nvPr>
            <p:ph type="sldNum" sz="quarter" idx="12"/>
          </p:nvPr>
        </p:nvSpPr>
        <p:spPr/>
        <p:txBody>
          <a:bodyPr/>
          <a:lstStyle/>
          <a:p>
            <a:fld id="{87FC8409-A15A-4FE8-96DF-A69C2969CEA8}" type="slidenum">
              <a:rPr lang="en-US" smtClean="0"/>
              <a:pPr/>
              <a:t>33</a:t>
            </a:fld>
            <a:endParaRPr lang="en-US" dirty="0"/>
          </a:p>
        </p:txBody>
      </p:sp>
    </p:spTree>
    <p:extLst>
      <p:ext uri="{BB962C8B-B14F-4D97-AF65-F5344CB8AC3E}">
        <p14:creationId xmlns:p14="http://schemas.microsoft.com/office/powerpoint/2010/main" val="33630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PTA Insurance Coverage</a:t>
            </a:r>
          </a:p>
        </p:txBody>
      </p:sp>
      <p:sp>
        <p:nvSpPr>
          <p:cNvPr id="3" name="Content Placeholder 2"/>
          <p:cNvSpPr>
            <a:spLocks noGrp="1"/>
          </p:cNvSpPr>
          <p:nvPr>
            <p:ph sz="quarter" idx="1"/>
          </p:nvPr>
        </p:nvSpPr>
        <p:spPr>
          <a:xfrm>
            <a:off x="2362200" y="1752600"/>
            <a:ext cx="6477000" cy="2438400"/>
          </a:xfrm>
        </p:spPr>
        <p:txBody>
          <a:bodyPr/>
          <a:lstStyle/>
          <a:p>
            <a:pPr marL="82296" indent="0" algn="ctr">
              <a:buNone/>
            </a:pPr>
            <a:r>
              <a:rPr lang="en-US" sz="2800" i="1" u="sng" dirty="0"/>
              <a:t>Incident Report</a:t>
            </a:r>
          </a:p>
          <a:p>
            <a:pPr>
              <a:buClrTx/>
              <a:buFont typeface="Wingdings" pitchFamily="2" charset="2"/>
              <a:buChar char="Ø"/>
            </a:pPr>
            <a:r>
              <a:rPr lang="en-US" sz="2000" dirty="0"/>
              <a:t>4 copies</a:t>
            </a:r>
          </a:p>
          <a:p>
            <a:pPr lvl="1">
              <a:buClrTx/>
              <a:buFont typeface="Wingdings" pitchFamily="2" charset="2"/>
              <a:buChar char="ü"/>
            </a:pPr>
            <a:r>
              <a:rPr lang="en-US" sz="2000" dirty="0"/>
              <a:t>To AIM</a:t>
            </a:r>
          </a:p>
          <a:p>
            <a:pPr lvl="1">
              <a:buClrTx/>
              <a:buFont typeface="Wingdings" pitchFamily="2" charset="2"/>
              <a:buChar char="ü"/>
            </a:pPr>
            <a:r>
              <a:rPr lang="en-US" sz="2000" dirty="0"/>
              <a:t>To Free State PTA</a:t>
            </a:r>
          </a:p>
          <a:p>
            <a:pPr lvl="1">
              <a:buClrTx/>
              <a:buFont typeface="Wingdings" pitchFamily="2" charset="2"/>
              <a:buChar char="ü"/>
            </a:pPr>
            <a:r>
              <a:rPr lang="en-US" sz="2000" dirty="0"/>
              <a:t>To Council President</a:t>
            </a:r>
          </a:p>
          <a:p>
            <a:pPr lvl="1">
              <a:buClrTx/>
              <a:buFont typeface="Wingdings" pitchFamily="2" charset="2"/>
              <a:buChar char="ü"/>
            </a:pPr>
            <a:r>
              <a:rPr lang="en-US" sz="2000" dirty="0"/>
              <a:t>Retain a copy</a:t>
            </a:r>
          </a:p>
        </p:txBody>
      </p:sp>
      <p:sp>
        <p:nvSpPr>
          <p:cNvPr id="4" name="Slide Number Placeholder 3">
            <a:extLst>
              <a:ext uri="{FF2B5EF4-FFF2-40B4-BE49-F238E27FC236}">
                <a16:creationId xmlns:a16="http://schemas.microsoft.com/office/drawing/2014/main" id="{789AF069-C3C0-717D-A854-250172A35CEF}"/>
              </a:ext>
            </a:extLst>
          </p:cNvPr>
          <p:cNvSpPr>
            <a:spLocks noGrp="1"/>
          </p:cNvSpPr>
          <p:nvPr>
            <p:ph type="sldNum" sz="quarter" idx="12"/>
          </p:nvPr>
        </p:nvSpPr>
        <p:spPr/>
        <p:txBody>
          <a:bodyPr/>
          <a:lstStyle/>
          <a:p>
            <a:fld id="{87FC8409-A15A-4FE8-96DF-A69C2969CEA8}" type="slidenum">
              <a:rPr lang="en-US" smtClean="0"/>
              <a:pPr/>
              <a:t>34</a:t>
            </a:fld>
            <a:endParaRPr lang="en-US" dirty="0"/>
          </a:p>
        </p:txBody>
      </p:sp>
      <p:sp>
        <p:nvSpPr>
          <p:cNvPr id="5" name="Title 1">
            <a:extLst>
              <a:ext uri="{FF2B5EF4-FFF2-40B4-BE49-F238E27FC236}">
                <a16:creationId xmlns:a16="http://schemas.microsoft.com/office/drawing/2014/main" id="{A47B720F-0756-3381-0EA1-AB6A218ECFD6}"/>
              </a:ext>
            </a:extLst>
          </p:cNvPr>
          <p:cNvSpPr txBox="1">
            <a:spLocks/>
          </p:cNvSpPr>
          <p:nvPr/>
        </p:nvSpPr>
        <p:spPr>
          <a:xfrm>
            <a:off x="1295400" y="4648200"/>
            <a:ext cx="9067800" cy="7620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r>
              <a:rPr lang="en-US" sz="3600" dirty="0"/>
              <a:t>To avoid all of this, follow PTA Best Practices</a:t>
            </a:r>
          </a:p>
        </p:txBody>
      </p:sp>
    </p:spTree>
    <p:extLst>
      <p:ext uri="{BB962C8B-B14F-4D97-AF65-F5344CB8AC3E}">
        <p14:creationId xmlns:p14="http://schemas.microsoft.com/office/powerpoint/2010/main" val="236948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US" dirty="0"/>
          </a:p>
        </p:txBody>
      </p:sp>
      <p:sp>
        <p:nvSpPr>
          <p:cNvPr id="84995" name="Rectangle 3"/>
          <p:cNvSpPr>
            <a:spLocks noGrp="1" noChangeArrowheads="1"/>
          </p:cNvSpPr>
          <p:nvPr>
            <p:ph sz="quarter" idx="1"/>
          </p:nvPr>
        </p:nvSpPr>
        <p:spPr>
          <a:xfrm>
            <a:off x="1219200" y="1447800"/>
            <a:ext cx="9296400" cy="4572000"/>
          </a:xfrm>
        </p:spPr>
        <p:txBody>
          <a:bodyPr/>
          <a:lstStyle/>
          <a:p>
            <a:endParaRPr lang="en-US" dirty="0"/>
          </a:p>
          <a:p>
            <a:endParaRPr lang="en-US" sz="4000" dirty="0"/>
          </a:p>
          <a:p>
            <a:pPr algn="ctr">
              <a:buFont typeface="Wingdings" pitchFamily="2" charset="2"/>
              <a:buNone/>
            </a:pPr>
            <a:r>
              <a:rPr lang="en-US" sz="4000" dirty="0"/>
              <a:t>Forms, Forms, Forms</a:t>
            </a:r>
          </a:p>
        </p:txBody>
      </p:sp>
      <p:sp>
        <p:nvSpPr>
          <p:cNvPr id="2" name="Slide Number Placeholder 1">
            <a:extLst>
              <a:ext uri="{FF2B5EF4-FFF2-40B4-BE49-F238E27FC236}">
                <a16:creationId xmlns:a16="http://schemas.microsoft.com/office/drawing/2014/main" id="{402A4B54-6737-8FEB-AD93-DDA164648520}"/>
              </a:ext>
            </a:extLst>
          </p:cNvPr>
          <p:cNvSpPr>
            <a:spLocks noGrp="1"/>
          </p:cNvSpPr>
          <p:nvPr>
            <p:ph type="sldNum" sz="quarter" idx="12"/>
          </p:nvPr>
        </p:nvSpPr>
        <p:spPr/>
        <p:txBody>
          <a:bodyPr/>
          <a:lstStyle/>
          <a:p>
            <a:fld id="{87FC8409-A15A-4FE8-96DF-A69C2969CEA8}" type="slidenum">
              <a:rPr lang="en-US" smtClean="0"/>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228600"/>
            <a:ext cx="9753600" cy="1143000"/>
          </a:xfrm>
        </p:spPr>
        <p:txBody>
          <a:bodyPr>
            <a:normAutofit/>
          </a:bodyPr>
          <a:lstStyle/>
          <a:p>
            <a:pPr algn="ctr"/>
            <a:r>
              <a:rPr lang="en-US" sz="3600" dirty="0"/>
              <a:t>Charitable Solicitation Act</a:t>
            </a:r>
          </a:p>
        </p:txBody>
      </p:sp>
      <p:sp>
        <p:nvSpPr>
          <p:cNvPr id="86019" name="Rectangle 3"/>
          <p:cNvSpPr>
            <a:spLocks noGrp="1" noChangeArrowheads="1"/>
          </p:cNvSpPr>
          <p:nvPr>
            <p:ph sz="quarter" idx="1"/>
          </p:nvPr>
        </p:nvSpPr>
        <p:spPr>
          <a:xfrm>
            <a:off x="1219200" y="1524000"/>
            <a:ext cx="9753600" cy="4572000"/>
          </a:xfrm>
        </p:spPr>
        <p:txBody>
          <a:bodyPr/>
          <a:lstStyle/>
          <a:p>
            <a:pPr>
              <a:lnSpc>
                <a:spcPct val="80000"/>
              </a:lnSpc>
            </a:pPr>
            <a:r>
              <a:rPr lang="en-US" sz="2400" dirty="0"/>
              <a:t>Tied to $25,000.00 gross income</a:t>
            </a:r>
          </a:p>
          <a:p>
            <a:pPr>
              <a:lnSpc>
                <a:spcPct val="80000"/>
              </a:lnSpc>
            </a:pPr>
            <a:endParaRPr lang="en-US" sz="800" dirty="0"/>
          </a:p>
          <a:p>
            <a:pPr>
              <a:lnSpc>
                <a:spcPct val="80000"/>
              </a:lnSpc>
            </a:pPr>
            <a:r>
              <a:rPr lang="en-US" sz="2400" dirty="0"/>
              <a:t>Required To Register With Office of Secretary of State if gross income is $25,000</a:t>
            </a:r>
          </a:p>
          <a:p>
            <a:pPr>
              <a:lnSpc>
                <a:spcPct val="80000"/>
              </a:lnSpc>
            </a:pPr>
            <a:endParaRPr lang="en-US" sz="800" dirty="0"/>
          </a:p>
          <a:p>
            <a:pPr>
              <a:lnSpc>
                <a:spcPct val="80000"/>
              </a:lnSpc>
            </a:pPr>
            <a:r>
              <a:rPr lang="en-US" sz="2400" dirty="0"/>
              <a:t>If &lt;$25,000 - Strongly urged to file Exempt Organization Fund-Raising Notice </a:t>
            </a:r>
          </a:p>
          <a:p>
            <a:pPr>
              <a:lnSpc>
                <a:spcPct val="80000"/>
              </a:lnSpc>
            </a:pPr>
            <a:endParaRPr lang="en-US" sz="800" dirty="0"/>
          </a:p>
          <a:p>
            <a:pPr>
              <a:lnSpc>
                <a:spcPct val="80000"/>
              </a:lnSpc>
            </a:pPr>
            <a:r>
              <a:rPr lang="en-US" sz="2400" dirty="0"/>
              <a:t>Required To Report Annually </a:t>
            </a:r>
          </a:p>
          <a:p>
            <a:pPr lvl="1">
              <a:lnSpc>
                <a:spcPct val="80000"/>
              </a:lnSpc>
            </a:pPr>
            <a:r>
              <a:rPr lang="en-US" sz="2000" dirty="0"/>
              <a:t>Exempt Organization Fund-Raising Notice </a:t>
            </a:r>
          </a:p>
          <a:p>
            <a:pPr marL="457200" lvl="1" indent="0">
              <a:lnSpc>
                <a:spcPct val="80000"/>
              </a:lnSpc>
              <a:buNone/>
            </a:pPr>
            <a:endParaRPr lang="en-US" sz="1200" dirty="0"/>
          </a:p>
          <a:p>
            <a:pPr lvl="1">
              <a:lnSpc>
                <a:spcPct val="80000"/>
              </a:lnSpc>
            </a:pPr>
            <a:r>
              <a:rPr lang="en-US" sz="2000" dirty="0"/>
              <a:t>Annual Update of Registration</a:t>
            </a:r>
          </a:p>
          <a:p>
            <a:pPr>
              <a:lnSpc>
                <a:spcPct val="80000"/>
              </a:lnSpc>
            </a:pPr>
            <a:endParaRPr lang="en-US" sz="800" dirty="0"/>
          </a:p>
          <a:p>
            <a:pPr>
              <a:lnSpc>
                <a:spcPct val="80000"/>
              </a:lnSpc>
            </a:pPr>
            <a:r>
              <a:rPr lang="en-US" sz="2400" dirty="0"/>
              <a:t>Graduated Annual Fee Determined By Receipts</a:t>
            </a:r>
          </a:p>
          <a:p>
            <a:pPr>
              <a:lnSpc>
                <a:spcPct val="80000"/>
              </a:lnSpc>
            </a:pPr>
            <a:endParaRPr lang="en-US" sz="1050" dirty="0"/>
          </a:p>
          <a:p>
            <a:pPr>
              <a:lnSpc>
                <a:spcPct val="80000"/>
              </a:lnSpc>
            </a:pPr>
            <a:r>
              <a:rPr lang="en-US" sz="2400" dirty="0"/>
              <a:t>Late Penalties Apply</a:t>
            </a:r>
          </a:p>
        </p:txBody>
      </p:sp>
      <p:sp>
        <p:nvSpPr>
          <p:cNvPr id="7" name="AutoShape 5">
            <a:hlinkClick r:id="rId4" action="ppaction://hlinkfile" highlightClick="1">
              <a:snd r:embed="rId3" name="click.wav"/>
            </a:hlinkClick>
          </p:cNvPr>
          <p:cNvSpPr>
            <a:spLocks noChangeArrowheads="1"/>
          </p:cNvSpPr>
          <p:nvPr/>
        </p:nvSpPr>
        <p:spPr bwMode="auto">
          <a:xfrm>
            <a:off x="8015591" y="4343400"/>
            <a:ext cx="609600" cy="381000"/>
          </a:xfrm>
          <a:prstGeom prst="actionButtonDocument">
            <a:avLst/>
          </a:prstGeom>
          <a:solidFill>
            <a:schemeClr val="accent5"/>
          </a:solidFill>
          <a:ln>
            <a:noFill/>
          </a:ln>
          <a:effectLst/>
        </p:spPr>
        <p:txBody>
          <a:bodyPr wrap="none" anchor="ctr"/>
          <a:lstStyle/>
          <a:p>
            <a:endParaRPr lang="en-US" dirty="0"/>
          </a:p>
        </p:txBody>
      </p:sp>
      <p:sp>
        <p:nvSpPr>
          <p:cNvPr id="9" name="AutoShape 5">
            <a:hlinkClick r:id="rId5" action="ppaction://hlinkfile" highlightClick="1">
              <a:snd r:embed="rId3" name="click.wav"/>
            </a:hlinkClick>
          </p:cNvPr>
          <p:cNvSpPr>
            <a:spLocks noChangeArrowheads="1"/>
          </p:cNvSpPr>
          <p:nvPr/>
        </p:nvSpPr>
        <p:spPr bwMode="auto">
          <a:xfrm>
            <a:off x="8001000" y="3745149"/>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2369E805-2DE4-1F50-61BE-6F5F5DEFD5C9}"/>
              </a:ext>
            </a:extLst>
          </p:cNvPr>
          <p:cNvSpPr>
            <a:spLocks noGrp="1"/>
          </p:cNvSpPr>
          <p:nvPr>
            <p:ph type="sldNum" sz="quarter" idx="12"/>
          </p:nvPr>
        </p:nvSpPr>
        <p:spPr/>
        <p:txBody>
          <a:bodyPr/>
          <a:lstStyle/>
          <a:p>
            <a:fld id="{87FC8409-A15A-4FE8-96DF-A69C2969CEA8}" type="slidenum">
              <a:rPr lang="en-US" smtClean="0"/>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19200" y="274638"/>
            <a:ext cx="9525000" cy="1143000"/>
          </a:xfrm>
        </p:spPr>
        <p:txBody>
          <a:bodyPr>
            <a:normAutofit/>
          </a:bodyPr>
          <a:lstStyle/>
          <a:p>
            <a:pPr algn="ctr"/>
            <a:r>
              <a:rPr lang="en-US" sz="3600" dirty="0"/>
              <a:t>Charitable Solicitation Act -- 2</a:t>
            </a:r>
          </a:p>
        </p:txBody>
      </p:sp>
      <p:sp>
        <p:nvSpPr>
          <p:cNvPr id="87043" name="Rectangle 3"/>
          <p:cNvSpPr>
            <a:spLocks noGrp="1" noChangeArrowheads="1"/>
          </p:cNvSpPr>
          <p:nvPr>
            <p:ph sz="quarter" idx="1"/>
          </p:nvPr>
        </p:nvSpPr>
        <p:spPr>
          <a:xfrm>
            <a:off x="1905000" y="1543878"/>
            <a:ext cx="8077200" cy="4191000"/>
          </a:xfrm>
        </p:spPr>
        <p:txBody>
          <a:bodyPr/>
          <a:lstStyle/>
          <a:p>
            <a:pPr marL="0" indent="0">
              <a:buNone/>
            </a:pPr>
            <a:r>
              <a:rPr lang="en-US" sz="2400" dirty="0"/>
              <a:t>Annual Registration Fee</a:t>
            </a:r>
            <a:endParaRPr lang="en-US" sz="2400" i="1" dirty="0"/>
          </a:p>
          <a:p>
            <a:r>
              <a:rPr lang="en-US" sz="2400" dirty="0"/>
              <a:t>IRS Form 990-EZ: add lines 1, 6(a), 6(b) on page 1. If the organization is a PTA, also add line 10(a)</a:t>
            </a:r>
          </a:p>
          <a:p>
            <a:r>
              <a:rPr lang="en-US" sz="2400" dirty="0"/>
              <a:t>COF-85: add lines 1, 6(a), 7(a) on page 1. If the organization is a PTA, also add 8(a)</a:t>
            </a:r>
          </a:p>
          <a:p>
            <a:pPr lvl="1"/>
            <a:r>
              <a:rPr lang="en-US" sz="2400" dirty="0"/>
              <a:t>At least $25,000 but less than $50,001 - $50</a:t>
            </a:r>
          </a:p>
          <a:p>
            <a:pPr lvl="1"/>
            <a:r>
              <a:rPr lang="en-US" sz="2400" dirty="0"/>
              <a:t>At least $50,001 but less than $75,001 - $75</a:t>
            </a:r>
          </a:p>
          <a:p>
            <a:pPr lvl="1"/>
            <a:r>
              <a:rPr lang="en-US" sz="2400" dirty="0"/>
              <a:t>At least $75,001 but less than $100,001 - $100</a:t>
            </a:r>
          </a:p>
          <a:p>
            <a:pPr lvl="1"/>
            <a:r>
              <a:rPr lang="en-US" sz="2400" dirty="0"/>
              <a:t>At least $100,001 but less than $500,001 - $200</a:t>
            </a:r>
          </a:p>
          <a:p>
            <a:pPr lvl="1"/>
            <a:r>
              <a:rPr lang="en-US" sz="2400" dirty="0"/>
              <a:t>$500,001 and above - $300</a:t>
            </a:r>
          </a:p>
          <a:p>
            <a:pPr marL="0" indent="0">
              <a:buNone/>
            </a:pPr>
            <a:endParaRPr lang="en-US" dirty="0"/>
          </a:p>
        </p:txBody>
      </p:sp>
      <p:sp>
        <p:nvSpPr>
          <p:cNvPr id="2" name="Slide Number Placeholder 1">
            <a:extLst>
              <a:ext uri="{FF2B5EF4-FFF2-40B4-BE49-F238E27FC236}">
                <a16:creationId xmlns:a16="http://schemas.microsoft.com/office/drawing/2014/main" id="{844BC12F-5EDE-1C55-8D5F-E364A8635B7A}"/>
              </a:ext>
            </a:extLst>
          </p:cNvPr>
          <p:cNvSpPr>
            <a:spLocks noGrp="1"/>
          </p:cNvSpPr>
          <p:nvPr>
            <p:ph type="sldNum" sz="quarter" idx="12"/>
          </p:nvPr>
        </p:nvSpPr>
        <p:spPr/>
        <p:txBody>
          <a:bodyPr/>
          <a:lstStyle/>
          <a:p>
            <a:fld id="{87FC8409-A15A-4FE8-96DF-A69C2969CEA8}" type="slidenum">
              <a:rPr lang="en-US" smtClean="0"/>
              <a:pPr/>
              <a:t>37</a:t>
            </a:fld>
            <a:endParaRPr lang="en-US" dirty="0"/>
          </a:p>
        </p:txBody>
      </p:sp>
    </p:spTree>
    <p:extLst>
      <p:ext uri="{BB962C8B-B14F-4D97-AF65-F5344CB8AC3E}">
        <p14:creationId xmlns:p14="http://schemas.microsoft.com/office/powerpoint/2010/main" val="42342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algn="ctr"/>
            <a:r>
              <a:rPr lang="en-US" sz="3600" dirty="0"/>
              <a:t>Charitable Solicitation Act -- 3</a:t>
            </a:r>
          </a:p>
        </p:txBody>
      </p:sp>
      <p:sp>
        <p:nvSpPr>
          <p:cNvPr id="87043" name="Rectangle 3"/>
          <p:cNvSpPr>
            <a:spLocks noGrp="1" noChangeArrowheads="1"/>
          </p:cNvSpPr>
          <p:nvPr>
            <p:ph sz="quarter" idx="1"/>
          </p:nvPr>
        </p:nvSpPr>
        <p:spPr>
          <a:xfrm>
            <a:off x="1905000" y="1828800"/>
            <a:ext cx="8229600" cy="4191000"/>
          </a:xfrm>
        </p:spPr>
        <p:txBody>
          <a:bodyPr>
            <a:normAutofit/>
          </a:bodyPr>
          <a:lstStyle/>
          <a:p>
            <a:r>
              <a:rPr lang="en-US" sz="2800" dirty="0"/>
              <a:t>Registration Requirements</a:t>
            </a:r>
          </a:p>
          <a:p>
            <a:pPr lvl="1"/>
            <a:r>
              <a:rPr lang="en-US" sz="2400" dirty="0"/>
              <a:t>Notarized Registration Statement – COR-92</a:t>
            </a:r>
          </a:p>
          <a:p>
            <a:pPr lvl="1"/>
            <a:r>
              <a:rPr lang="en-US" sz="2400" dirty="0"/>
              <a:t>Current Copy of Articles of Incorporation or Bylaws</a:t>
            </a:r>
          </a:p>
          <a:p>
            <a:pPr lvl="1"/>
            <a:r>
              <a:rPr lang="en-US" sz="2400" dirty="0"/>
              <a:t>IRS Determination Letter</a:t>
            </a:r>
          </a:p>
          <a:p>
            <a:pPr lvl="1"/>
            <a:r>
              <a:rPr lang="en-US" sz="2400" dirty="0"/>
              <a:t>Signed copy of  990 or 990EZ or Maryland State Form COF-85</a:t>
            </a:r>
          </a:p>
          <a:p>
            <a:pPr lvl="1"/>
            <a:r>
              <a:rPr lang="en-US" sz="2400" dirty="0"/>
              <a:t>Names and Addresses of Board of Directors</a:t>
            </a:r>
          </a:p>
          <a:p>
            <a:pPr lvl="1"/>
            <a:r>
              <a:rPr lang="en-US" sz="2400" dirty="0"/>
              <a:t>All contracts with professional fundraisers</a:t>
            </a:r>
          </a:p>
          <a:p>
            <a:pPr lvl="1"/>
            <a:r>
              <a:rPr lang="en-US" sz="2400" dirty="0"/>
              <a:t>Annual Fee</a:t>
            </a:r>
          </a:p>
        </p:txBody>
      </p:sp>
      <p:sp>
        <p:nvSpPr>
          <p:cNvPr id="7" name="AutoShape 5">
            <a:hlinkClick r:id="rId4" action="ppaction://hlinkfile" highlightClick="1">
              <a:snd r:embed="rId3" name="click.wav"/>
            </a:hlinkClick>
          </p:cNvPr>
          <p:cNvSpPr>
            <a:spLocks noChangeArrowheads="1"/>
          </p:cNvSpPr>
          <p:nvPr/>
        </p:nvSpPr>
        <p:spPr bwMode="auto">
          <a:xfrm>
            <a:off x="8915400" y="2286000"/>
            <a:ext cx="609600" cy="381000"/>
          </a:xfrm>
          <a:prstGeom prst="actionButtonDocument">
            <a:avLst/>
          </a:prstGeom>
          <a:solidFill>
            <a:schemeClr val="accent5"/>
          </a:solidFill>
          <a:ln>
            <a:noFill/>
          </a:ln>
          <a:effectLst/>
        </p:spPr>
        <p:txBody>
          <a:bodyPr wrap="none" anchor="ctr"/>
          <a:lstStyle/>
          <a:p>
            <a:endParaRPr lang="en-US" dirty="0"/>
          </a:p>
        </p:txBody>
      </p:sp>
      <p:sp>
        <p:nvSpPr>
          <p:cNvPr id="10" name="AutoShape 5">
            <a:hlinkClick r:id="rId5" action="ppaction://hlinkfile" highlightClick="1">
              <a:snd r:embed="rId3" name="click.wav"/>
            </a:hlinkClick>
          </p:cNvPr>
          <p:cNvSpPr>
            <a:spLocks noChangeArrowheads="1"/>
          </p:cNvSpPr>
          <p:nvPr/>
        </p:nvSpPr>
        <p:spPr bwMode="auto">
          <a:xfrm>
            <a:off x="10287000" y="3543300"/>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65E6E987-F320-64F4-F4A3-1A7C8AF022BA}"/>
              </a:ext>
            </a:extLst>
          </p:cNvPr>
          <p:cNvSpPr>
            <a:spLocks noGrp="1"/>
          </p:cNvSpPr>
          <p:nvPr>
            <p:ph type="sldNum" sz="quarter" idx="12"/>
          </p:nvPr>
        </p:nvSpPr>
        <p:spPr/>
        <p:txBody>
          <a:bodyPr/>
          <a:lstStyle/>
          <a:p>
            <a:fld id="{87FC8409-A15A-4FE8-96DF-A69C2969CEA8}" type="slidenum">
              <a:rPr lang="en-US" smtClean="0"/>
              <a:pPr/>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19200" y="274638"/>
            <a:ext cx="9601200" cy="1143000"/>
          </a:xfrm>
        </p:spPr>
        <p:txBody>
          <a:bodyPr>
            <a:normAutofit/>
          </a:bodyPr>
          <a:lstStyle/>
          <a:p>
            <a:pPr algn="ctr"/>
            <a:r>
              <a:rPr lang="en-US" sz="3600" dirty="0"/>
              <a:t>Incorporation</a:t>
            </a:r>
          </a:p>
        </p:txBody>
      </p:sp>
      <p:sp>
        <p:nvSpPr>
          <p:cNvPr id="89091" name="Rectangle 3"/>
          <p:cNvSpPr>
            <a:spLocks noGrp="1" noChangeArrowheads="1"/>
          </p:cNvSpPr>
          <p:nvPr>
            <p:ph sz="quarter" idx="1"/>
          </p:nvPr>
        </p:nvSpPr>
        <p:spPr>
          <a:xfrm>
            <a:off x="2057400" y="2057400"/>
            <a:ext cx="7924800" cy="3124200"/>
          </a:xfrm>
        </p:spPr>
        <p:txBody>
          <a:bodyPr/>
          <a:lstStyle/>
          <a:p>
            <a:r>
              <a:rPr lang="en-US" sz="2800" dirty="0"/>
              <a:t>Advantage – Shields From Liability</a:t>
            </a:r>
          </a:p>
          <a:p>
            <a:endParaRPr lang="en-US" sz="2800" dirty="0"/>
          </a:p>
          <a:p>
            <a:r>
              <a:rPr lang="en-US" sz="2800" dirty="0"/>
              <a:t>Disadvantage – Personal Property Return Annual Report Must be Filed</a:t>
            </a:r>
          </a:p>
        </p:txBody>
      </p:sp>
      <p:sp>
        <p:nvSpPr>
          <p:cNvPr id="2" name="Slide Number Placeholder 1">
            <a:extLst>
              <a:ext uri="{FF2B5EF4-FFF2-40B4-BE49-F238E27FC236}">
                <a16:creationId xmlns:a16="http://schemas.microsoft.com/office/drawing/2014/main" id="{4BF8E6F0-475A-1111-5EE9-D36B1A7D6EFF}"/>
              </a:ext>
            </a:extLst>
          </p:cNvPr>
          <p:cNvSpPr>
            <a:spLocks noGrp="1"/>
          </p:cNvSpPr>
          <p:nvPr>
            <p:ph type="sldNum" sz="quarter" idx="12"/>
          </p:nvPr>
        </p:nvSpPr>
        <p:spPr/>
        <p:txBody>
          <a:bodyPr/>
          <a:lstStyle/>
          <a:p>
            <a:fld id="{87FC8409-A15A-4FE8-96DF-A69C2969CEA8}" type="slidenum">
              <a:rPr lang="en-US" smtClean="0"/>
              <a:pPr/>
              <a:t>39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0" y="78910"/>
            <a:ext cx="9133730" cy="835490"/>
          </a:xfrm>
        </p:spPr>
        <p:txBody>
          <a:bodyPr>
            <a:noAutofit/>
          </a:bodyPr>
          <a:lstStyle/>
          <a:p>
            <a:pPr algn="ctr"/>
            <a:r>
              <a:rPr lang="en-US" sz="4800" b="1" dirty="0">
                <a:latin typeface="Calibri" panose="020F0502020204030204" pitchFamily="34" charset="0"/>
                <a:ea typeface="Calibri" panose="020F0502020204030204" pitchFamily="34" charset="0"/>
                <a:cs typeface="Calibri" panose="020F0502020204030204" pitchFamily="34" charset="0"/>
              </a:rPr>
              <a:t>Values of PTA</a:t>
            </a:r>
          </a:p>
        </p:txBody>
      </p:sp>
      <p:sp>
        <p:nvSpPr>
          <p:cNvPr id="14" name="Content Placeholder 13"/>
          <p:cNvSpPr>
            <a:spLocks noGrp="1"/>
          </p:cNvSpPr>
          <p:nvPr>
            <p:ph idx="1"/>
          </p:nvPr>
        </p:nvSpPr>
        <p:spPr>
          <a:xfrm>
            <a:off x="804672" y="914400"/>
            <a:ext cx="10853927" cy="5695830"/>
          </a:xfrm>
        </p:spPr>
        <p:txBody>
          <a:bodyPr>
            <a:normAutofit/>
          </a:bodyPr>
          <a:lstStyle/>
          <a:p>
            <a:pPr marL="45720" indent="0">
              <a:lnSpc>
                <a:spcPct val="110000"/>
              </a:lnSpc>
              <a:buNone/>
            </a:pPr>
            <a:r>
              <a:rPr lang="en-US" sz="2000" b="1" dirty="0">
                <a:solidFill>
                  <a:schemeClr val="accent1"/>
                </a:solidFill>
                <a:latin typeface="Calibri" panose="020F0502020204030204" pitchFamily="34" charset="0"/>
                <a:cs typeface="Calibri" panose="020F0502020204030204" pitchFamily="34" charset="0"/>
              </a:rPr>
              <a:t>Collaboration</a:t>
            </a:r>
            <a:r>
              <a:rPr lang="en-US" sz="2000" dirty="0">
                <a:latin typeface="Calibri" panose="020F0502020204030204" pitchFamily="34" charset="0"/>
                <a:cs typeface="Calibri" panose="020F0502020204030204" pitchFamily="34" charset="0"/>
              </a:rPr>
              <a:t> - </a:t>
            </a:r>
            <a:r>
              <a:rPr lang="en-US" sz="2000" b="0" i="0" dirty="0">
                <a:effectLst/>
                <a:latin typeface="Calibri" panose="020F0502020204030204" pitchFamily="34" charset="0"/>
                <a:cs typeface="Calibri" panose="020F0502020204030204" pitchFamily="34" charset="0"/>
              </a:rPr>
              <a:t>We will work in partnership with a wide array of individuals and organizations to broaden and enhance our ability to serve and advocate for all children and families."</a:t>
            </a:r>
            <a:r>
              <a:rPr lang="en-US" sz="2000" dirty="0">
                <a:latin typeface="Calibri" panose="020F0502020204030204" pitchFamily="34" charset="0"/>
                <a:cs typeface="Calibri" panose="020F0502020204030204" pitchFamily="34" charset="0"/>
              </a:rPr>
              <a:t>	</a:t>
            </a:r>
          </a:p>
          <a:p>
            <a:pPr marL="45720" indent="0">
              <a:lnSpc>
                <a:spcPct val="110000"/>
              </a:lnSpc>
              <a:buNone/>
            </a:pPr>
            <a:endParaRPr lang="en-US" sz="100" dirty="0">
              <a:latin typeface="Calibri" panose="020F0502020204030204" pitchFamily="34" charset="0"/>
              <a:cs typeface="Calibri" panose="020F0502020204030204" pitchFamily="34" charset="0"/>
            </a:endParaRPr>
          </a:p>
          <a:p>
            <a:pPr marL="45720" indent="0">
              <a:lnSpc>
                <a:spcPct val="110000"/>
              </a:lnSpc>
              <a:buNone/>
            </a:pPr>
            <a:r>
              <a:rPr lang="en-US" sz="2000" b="1" dirty="0">
                <a:solidFill>
                  <a:schemeClr val="accent1"/>
                </a:solidFill>
                <a:latin typeface="Calibri" panose="020F0502020204030204" pitchFamily="34" charset="0"/>
                <a:cs typeface="Calibri" panose="020F0502020204030204" pitchFamily="34" charset="0"/>
              </a:rPr>
              <a:t>Commitment </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We are dedicated to children’s educational success, health, and well-being through strong family and community engagement, while remaining accountable to the principles upon which our association was founded.“</a:t>
            </a:r>
            <a:endParaRPr lang="en-US" sz="900" b="0" i="0" dirty="0">
              <a:effectLst/>
              <a:latin typeface="Calibri" panose="020F0502020204030204" pitchFamily="34" charset="0"/>
              <a:cs typeface="Calibri" panose="020F0502020204030204" pitchFamily="34" charset="0"/>
            </a:endParaRPr>
          </a:p>
          <a:p>
            <a:pPr marL="45720" indent="0">
              <a:lnSpc>
                <a:spcPct val="110000"/>
              </a:lnSpc>
              <a:buNone/>
            </a:pPr>
            <a:endParaRPr lang="en-US" sz="100" b="0" i="0" dirty="0">
              <a:effectLst/>
              <a:latin typeface="Calibri" panose="020F0502020204030204" pitchFamily="34" charset="0"/>
              <a:cs typeface="Calibri" panose="020F0502020204030204" pitchFamily="34" charset="0"/>
            </a:endParaRPr>
          </a:p>
          <a:p>
            <a:pPr marL="45720" indent="0">
              <a:lnSpc>
                <a:spcPct val="110000"/>
              </a:lnSpc>
              <a:buNone/>
            </a:pPr>
            <a:r>
              <a:rPr lang="en-US" sz="2000" b="1" dirty="0">
                <a:solidFill>
                  <a:schemeClr val="accent1"/>
                </a:solidFill>
                <a:latin typeface="Calibri" panose="020F0502020204030204" pitchFamily="34" charset="0"/>
                <a:cs typeface="Calibri" panose="020F0502020204030204" pitchFamily="34" charset="0"/>
              </a:rPr>
              <a:t>Diversity</a:t>
            </a:r>
            <a:r>
              <a:rPr lang="en-US" sz="2000" dirty="0">
                <a:latin typeface="Calibri" panose="020F0502020204030204" pitchFamily="34" charset="0"/>
                <a:cs typeface="Calibri" panose="020F0502020204030204" pitchFamily="34" charset="0"/>
              </a:rPr>
              <a:t> - </a:t>
            </a:r>
            <a:r>
              <a:rPr lang="en-US" sz="2000" b="0" i="0" dirty="0">
                <a:effectLst/>
                <a:latin typeface="Calibri" panose="020F0502020204030204" pitchFamily="34" charset="0"/>
                <a:cs typeface="Calibri" panose="020F0502020204030204" pitchFamily="34" charset="0"/>
              </a:rPr>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45720" indent="0">
              <a:lnSpc>
                <a:spcPct val="110000"/>
              </a:lnSpc>
              <a:buNone/>
            </a:pPr>
            <a:endParaRPr lang="en-US" sz="100" b="0" i="0" dirty="0">
              <a:effectLst/>
              <a:latin typeface="Calibri" panose="020F0502020204030204" pitchFamily="34" charset="0"/>
              <a:cs typeface="Calibri" panose="020F0502020204030204" pitchFamily="34" charset="0"/>
            </a:endParaRPr>
          </a:p>
          <a:p>
            <a:pPr marL="45720" indent="0">
              <a:lnSpc>
                <a:spcPct val="110000"/>
              </a:lnSpc>
              <a:buNone/>
            </a:pPr>
            <a:r>
              <a:rPr lang="en-US" sz="2000" b="1" dirty="0">
                <a:solidFill>
                  <a:schemeClr val="accent1"/>
                </a:solidFill>
                <a:latin typeface="Calibri" panose="020F0502020204030204" pitchFamily="34" charset="0"/>
                <a:cs typeface="Calibri" panose="020F0502020204030204" pitchFamily="34" charset="0"/>
              </a:rPr>
              <a:t>Respect </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We value the individual contributions of members, employees, volunteers,</a:t>
            </a:r>
            <a:br>
              <a:rPr lang="en-US" sz="2000" dirty="0">
                <a:latin typeface="Calibri" panose="020F0502020204030204" pitchFamily="34" charset="0"/>
                <a:cs typeface="Calibri" panose="020F0502020204030204" pitchFamily="34" charset="0"/>
              </a:rPr>
            </a:br>
            <a:r>
              <a:rPr lang="en-US" sz="2000" b="0" i="0" dirty="0">
                <a:effectLst/>
                <a:latin typeface="Calibri" panose="020F0502020204030204" pitchFamily="34" charset="0"/>
                <a:cs typeface="Calibri" panose="020F0502020204030204" pitchFamily="34" charset="0"/>
              </a:rPr>
              <a:t>and partners as we work collaboratively to achieve our association’s goals."</a:t>
            </a:r>
            <a:r>
              <a:rPr lang="en-US" sz="2000" dirty="0">
                <a:latin typeface="Calibri" panose="020F0502020204030204" pitchFamily="34" charset="0"/>
                <a:cs typeface="Calibri" panose="020F0502020204030204" pitchFamily="34" charset="0"/>
              </a:rPr>
              <a:t>   </a:t>
            </a:r>
            <a:endParaRPr lang="en-US" sz="900" dirty="0">
              <a:latin typeface="Calibri" panose="020F0502020204030204" pitchFamily="34" charset="0"/>
              <a:cs typeface="Calibri" panose="020F0502020204030204" pitchFamily="34" charset="0"/>
            </a:endParaRPr>
          </a:p>
          <a:p>
            <a:pPr marL="45720" indent="0">
              <a:lnSpc>
                <a:spcPct val="110000"/>
              </a:lnSpc>
              <a:buNone/>
            </a:pPr>
            <a:r>
              <a:rPr lang="en-US" sz="2000" b="1" dirty="0">
                <a:solidFill>
                  <a:schemeClr val="accent1"/>
                </a:solidFill>
                <a:latin typeface="Calibri" panose="020F0502020204030204" pitchFamily="34" charset="0"/>
                <a:cs typeface="Calibri" panose="020F0502020204030204" pitchFamily="34" charset="0"/>
              </a:rPr>
              <a:t>Accountability </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All members, employees, volunteers, and partners have a shared responsibility to align their efforts toward the achievement of our association’s strategic initiatives."</a:t>
            </a:r>
            <a:endParaRPr lang="en-US" sz="2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D76398D-5A09-DF52-44B3-19D99CD1BD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400" b="0" i="0" u="none" strike="noStrike" kern="1200" cap="none" spc="0" normalizeH="0" baseline="0" noProof="0" smtClean="0">
                <a:ln>
                  <a:noFill/>
                </a:ln>
                <a:solidFill>
                  <a:srgbClr val="FFFFFF"/>
                </a:solidFill>
                <a:effectLst/>
                <a:uLnTx/>
                <a:uFillTx/>
                <a:latin typeface="Cambria" panose="02040503050406030204"/>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Cambria" panose="02040503050406030204"/>
              <a:ea typeface="+mj-ea"/>
              <a:cs typeface="+mj-cs"/>
            </a:endParaRPr>
          </a:p>
        </p:txBody>
      </p:sp>
      <p:pic>
        <p:nvPicPr>
          <p:cNvPr id="4" name="Google Shape;770;p1" descr="Shape&#10;&#10;Description automatically generated with medium confidence">
            <a:extLst>
              <a:ext uri="{FF2B5EF4-FFF2-40B4-BE49-F238E27FC236}">
                <a16:creationId xmlns:a16="http://schemas.microsoft.com/office/drawing/2014/main" id="{FC4949F7-9AEE-7A48-6783-BD9CDA774941}"/>
              </a:ext>
            </a:extLst>
          </p:cNvPr>
          <p:cNvPicPr preferRelativeResize="0"/>
          <p:nvPr/>
        </p:nvPicPr>
        <p:blipFill rotWithShape="1">
          <a:blip r:embed="rId3">
            <a:alphaModFix/>
          </a:blip>
          <a:srcRect/>
          <a:stretch/>
        </p:blipFill>
        <p:spPr>
          <a:xfrm>
            <a:off x="5565720" y="5852160"/>
            <a:ext cx="1050290" cy="716280"/>
          </a:xfrm>
          <a:prstGeom prst="rect">
            <a:avLst/>
          </a:prstGeom>
          <a:noFill/>
          <a:ln>
            <a:noFill/>
          </a:ln>
        </p:spPr>
      </p:pic>
    </p:spTree>
    <p:extLst>
      <p:ext uri="{BB962C8B-B14F-4D97-AF65-F5344CB8AC3E}">
        <p14:creationId xmlns:p14="http://schemas.microsoft.com/office/powerpoint/2010/main" val="25691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274638"/>
            <a:ext cx="9220200" cy="1143000"/>
          </a:xfrm>
        </p:spPr>
        <p:txBody>
          <a:bodyPr>
            <a:normAutofit/>
          </a:bodyPr>
          <a:lstStyle/>
          <a:p>
            <a:pPr algn="ctr"/>
            <a:r>
              <a:rPr lang="en-US" sz="3600" dirty="0"/>
              <a:t>Personal Property Return</a:t>
            </a:r>
          </a:p>
        </p:txBody>
      </p:sp>
      <p:sp>
        <p:nvSpPr>
          <p:cNvPr id="90115" name="Rectangle 3"/>
          <p:cNvSpPr>
            <a:spLocks noGrp="1" noChangeArrowheads="1"/>
          </p:cNvSpPr>
          <p:nvPr>
            <p:ph sz="quarter" idx="1"/>
          </p:nvPr>
        </p:nvSpPr>
        <p:spPr>
          <a:xfrm>
            <a:off x="1219200" y="2057400"/>
            <a:ext cx="9220200" cy="4572000"/>
          </a:xfrm>
        </p:spPr>
        <p:txBody>
          <a:bodyPr/>
          <a:lstStyle/>
          <a:p>
            <a:pPr>
              <a:lnSpc>
                <a:spcPct val="90000"/>
              </a:lnSpc>
            </a:pPr>
            <a:r>
              <a:rPr lang="en-US" sz="2400" dirty="0"/>
              <a:t>Required Of All Incorporated PTAs</a:t>
            </a:r>
          </a:p>
          <a:p>
            <a:pPr>
              <a:lnSpc>
                <a:spcPct val="90000"/>
              </a:lnSpc>
            </a:pPr>
            <a:r>
              <a:rPr lang="en-US" sz="2400" dirty="0"/>
              <a:t>Filed by April 15</a:t>
            </a:r>
            <a:r>
              <a:rPr lang="en-US" sz="2400" baseline="30000" dirty="0"/>
              <a:t>th</a:t>
            </a:r>
          </a:p>
          <a:p>
            <a:pPr>
              <a:lnSpc>
                <a:spcPct val="90000"/>
              </a:lnSpc>
            </a:pPr>
            <a:r>
              <a:rPr lang="en-US" sz="2400" dirty="0"/>
              <a:t>Late Penalties Apply ( $25.00 per month)</a:t>
            </a:r>
          </a:p>
          <a:p>
            <a:pPr>
              <a:lnSpc>
                <a:spcPct val="90000"/>
              </a:lnSpc>
            </a:pPr>
            <a:r>
              <a:rPr lang="en-US" sz="2400" dirty="0"/>
              <a:t>Failure To File Results In Loss of Incorporation Charter</a:t>
            </a:r>
          </a:p>
          <a:p>
            <a:pPr>
              <a:lnSpc>
                <a:spcPct val="90000"/>
              </a:lnSpc>
            </a:pPr>
            <a:r>
              <a:rPr lang="en-US" sz="2400" dirty="0"/>
              <a:t>Provides Annual Report of Corporate Officers, Directors, and Related Information</a:t>
            </a:r>
          </a:p>
          <a:p>
            <a:pPr>
              <a:lnSpc>
                <a:spcPct val="90000"/>
              </a:lnSpc>
            </a:pPr>
            <a:r>
              <a:rPr lang="en-US" sz="2400" dirty="0"/>
              <a:t>Provides Report of Business Personal Property with Depreciation</a:t>
            </a:r>
          </a:p>
          <a:p>
            <a:pPr>
              <a:lnSpc>
                <a:spcPct val="90000"/>
              </a:lnSpc>
            </a:pPr>
            <a:r>
              <a:rPr lang="en-US" sz="2400" dirty="0"/>
              <a:t>Provides Annual Sales for the Calendar Year</a:t>
            </a:r>
          </a:p>
        </p:txBody>
      </p:sp>
      <p:sp>
        <p:nvSpPr>
          <p:cNvPr id="90117" name="AutoShape 5">
            <a:hlinkClick r:id="rId4" action="ppaction://hlinkfile" highlightClick="1">
              <a:snd r:embed="rId3" name="click.wav"/>
            </a:hlinkClick>
          </p:cNvPr>
          <p:cNvSpPr>
            <a:spLocks noChangeArrowheads="1"/>
          </p:cNvSpPr>
          <p:nvPr/>
        </p:nvSpPr>
        <p:spPr bwMode="auto">
          <a:xfrm>
            <a:off x="9525000" y="2133600"/>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95E3C8A8-C151-DB8C-73D3-3D4F91A1F934}"/>
              </a:ext>
            </a:extLst>
          </p:cNvPr>
          <p:cNvSpPr>
            <a:spLocks noGrp="1"/>
          </p:cNvSpPr>
          <p:nvPr>
            <p:ph type="sldNum" sz="quarter" idx="12"/>
          </p:nvPr>
        </p:nvSpPr>
        <p:spPr/>
        <p:txBody>
          <a:bodyPr/>
          <a:lstStyle/>
          <a:p>
            <a:fld id="{87FC8409-A15A-4FE8-96DF-A69C2969CEA8}" type="slidenum">
              <a:rPr lang="en-US" smtClean="0"/>
              <a:pPr/>
              <a:t>40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19200" y="274638"/>
            <a:ext cx="9372600" cy="1143000"/>
          </a:xfrm>
        </p:spPr>
        <p:txBody>
          <a:bodyPr>
            <a:normAutofit/>
          </a:bodyPr>
          <a:lstStyle/>
          <a:p>
            <a:pPr algn="ctr"/>
            <a:r>
              <a:rPr lang="en-US" sz="3600" dirty="0"/>
              <a:t>Advertising</a:t>
            </a:r>
          </a:p>
        </p:txBody>
      </p:sp>
      <p:sp>
        <p:nvSpPr>
          <p:cNvPr id="153603" name="Rectangle 3"/>
          <p:cNvSpPr>
            <a:spLocks noGrp="1" noChangeArrowheads="1"/>
          </p:cNvSpPr>
          <p:nvPr>
            <p:ph sz="quarter" idx="1"/>
          </p:nvPr>
        </p:nvSpPr>
        <p:spPr>
          <a:xfrm>
            <a:off x="1828800" y="1828800"/>
            <a:ext cx="8382000" cy="4572000"/>
          </a:xfrm>
        </p:spPr>
        <p:txBody>
          <a:bodyPr>
            <a:normAutofit/>
          </a:bodyPr>
          <a:lstStyle/>
          <a:p>
            <a:r>
              <a:rPr lang="en-US" sz="2400" dirty="0"/>
              <a:t>IRS – The Sale of Advertising In A Periodical Containing Editorial Material of An Exempt Organization Is Considered Unrelated Business Income (UBI)</a:t>
            </a:r>
          </a:p>
          <a:p>
            <a:r>
              <a:rPr lang="en-US" sz="2400" dirty="0"/>
              <a:t>National PTA - Acceptable if, In Accordance With Postal Regulations, &lt;10% of total space devoted to ads</a:t>
            </a:r>
          </a:p>
          <a:p>
            <a:r>
              <a:rPr lang="en-US" sz="2400" dirty="0"/>
              <a:t>Does Not Jeopardize Objects and Nonprofit Status</a:t>
            </a:r>
          </a:p>
        </p:txBody>
      </p:sp>
      <p:sp>
        <p:nvSpPr>
          <p:cNvPr id="2" name="Slide Number Placeholder 1">
            <a:extLst>
              <a:ext uri="{FF2B5EF4-FFF2-40B4-BE49-F238E27FC236}">
                <a16:creationId xmlns:a16="http://schemas.microsoft.com/office/drawing/2014/main" id="{A9D67BA2-CF86-BA46-AD5F-F55C85E992C4}"/>
              </a:ext>
            </a:extLst>
          </p:cNvPr>
          <p:cNvSpPr>
            <a:spLocks noGrp="1"/>
          </p:cNvSpPr>
          <p:nvPr>
            <p:ph type="sldNum" sz="quarter" idx="12"/>
          </p:nvPr>
        </p:nvSpPr>
        <p:spPr/>
        <p:txBody>
          <a:bodyPr/>
          <a:lstStyle/>
          <a:p>
            <a:fld id="{87FC8409-A15A-4FE8-96DF-A69C2969CEA8}" type="slidenum">
              <a:rPr lang="en-US" smtClean="0"/>
              <a:pPr/>
              <a:t>41</a:t>
            </a:fld>
            <a:endParaRPr lang="en-US" dirty="0"/>
          </a:p>
        </p:txBody>
      </p:sp>
    </p:spTree>
    <p:extLst>
      <p:ext uri="{BB962C8B-B14F-4D97-AF65-F5344CB8AC3E}">
        <p14:creationId xmlns:p14="http://schemas.microsoft.com/office/powerpoint/2010/main" val="391580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19200" y="274638"/>
            <a:ext cx="9144000" cy="1143000"/>
          </a:xfrm>
        </p:spPr>
        <p:txBody>
          <a:bodyPr>
            <a:normAutofit/>
          </a:bodyPr>
          <a:lstStyle/>
          <a:p>
            <a:pPr algn="ctr"/>
            <a:r>
              <a:rPr lang="en-US" sz="3600" dirty="0"/>
              <a:t>IRS Forms 990/990-EZ/990-N</a:t>
            </a:r>
          </a:p>
        </p:txBody>
      </p:sp>
      <p:sp>
        <p:nvSpPr>
          <p:cNvPr id="91139" name="Rectangle 3"/>
          <p:cNvSpPr>
            <a:spLocks noGrp="1" noChangeArrowheads="1"/>
          </p:cNvSpPr>
          <p:nvPr>
            <p:ph sz="quarter" idx="1"/>
          </p:nvPr>
        </p:nvSpPr>
        <p:spPr>
          <a:xfrm>
            <a:off x="1981200" y="2057400"/>
            <a:ext cx="8229600" cy="3200400"/>
          </a:xfrm>
        </p:spPr>
        <p:txBody>
          <a:bodyPr/>
          <a:lstStyle/>
          <a:p>
            <a:r>
              <a:rPr lang="en-US" sz="2800" dirty="0"/>
              <a:t>Return of Organization Exempt From State and Federal Income Tax</a:t>
            </a:r>
          </a:p>
          <a:p>
            <a:pPr lvl="1"/>
            <a:r>
              <a:rPr lang="en-US" sz="2400" dirty="0"/>
              <a:t>990 – Gross Receipts Over $200,000</a:t>
            </a:r>
          </a:p>
          <a:p>
            <a:pPr lvl="1"/>
            <a:endParaRPr lang="en-US" sz="2000" dirty="0"/>
          </a:p>
          <a:p>
            <a:pPr lvl="1"/>
            <a:r>
              <a:rPr lang="en-US" sz="2400" dirty="0"/>
              <a:t>990-EZ – Gross Receipts $50,000 to $200,000</a:t>
            </a:r>
          </a:p>
          <a:p>
            <a:pPr lvl="1"/>
            <a:endParaRPr lang="en-US" sz="2000" dirty="0"/>
          </a:p>
          <a:p>
            <a:pPr lvl="1"/>
            <a:r>
              <a:rPr lang="en-US" sz="2400" dirty="0"/>
              <a:t>990-N – Gross Receipts Normally Less Than $50,000</a:t>
            </a:r>
          </a:p>
        </p:txBody>
      </p:sp>
      <p:sp>
        <p:nvSpPr>
          <p:cNvPr id="2" name="Slide Number Placeholder 1">
            <a:extLst>
              <a:ext uri="{FF2B5EF4-FFF2-40B4-BE49-F238E27FC236}">
                <a16:creationId xmlns:a16="http://schemas.microsoft.com/office/drawing/2014/main" id="{FB0FE7F2-F64C-51E8-033F-C20CE2E3BD89}"/>
              </a:ext>
            </a:extLst>
          </p:cNvPr>
          <p:cNvSpPr>
            <a:spLocks noGrp="1"/>
          </p:cNvSpPr>
          <p:nvPr>
            <p:ph type="sldNum" sz="quarter" idx="12"/>
          </p:nvPr>
        </p:nvSpPr>
        <p:spPr/>
        <p:txBody>
          <a:bodyPr/>
          <a:lstStyle/>
          <a:p>
            <a:fld id="{87FC8409-A15A-4FE8-96DF-A69C2969CEA8}" type="slidenum">
              <a:rPr lang="en-US" smtClean="0"/>
              <a:pPr/>
              <a:t>42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9200" y="274638"/>
            <a:ext cx="9296400" cy="1143000"/>
          </a:xfrm>
        </p:spPr>
        <p:txBody>
          <a:bodyPr>
            <a:normAutofit/>
          </a:bodyPr>
          <a:lstStyle/>
          <a:p>
            <a:pPr algn="ctr"/>
            <a:r>
              <a:rPr lang="en-US" sz="3600" dirty="0"/>
              <a:t>IRS Forms -- 2</a:t>
            </a:r>
          </a:p>
        </p:txBody>
      </p:sp>
      <p:sp>
        <p:nvSpPr>
          <p:cNvPr id="92163" name="Rectangle 3"/>
          <p:cNvSpPr>
            <a:spLocks noGrp="1" noChangeArrowheads="1"/>
          </p:cNvSpPr>
          <p:nvPr>
            <p:ph sz="quarter" idx="1"/>
          </p:nvPr>
        </p:nvSpPr>
        <p:spPr>
          <a:xfrm>
            <a:off x="1981200" y="1752600"/>
            <a:ext cx="8077200" cy="3886200"/>
          </a:xfrm>
        </p:spPr>
        <p:txBody>
          <a:bodyPr/>
          <a:lstStyle/>
          <a:p>
            <a:r>
              <a:rPr lang="en-US" sz="2800" dirty="0"/>
              <a:t>Filed By The 15</a:t>
            </a:r>
            <a:r>
              <a:rPr lang="en-US" sz="2800" baseline="30000" dirty="0"/>
              <a:t>th</a:t>
            </a:r>
            <a:r>
              <a:rPr lang="en-US" sz="2800" dirty="0"/>
              <a:t> Day Of The 5</a:t>
            </a:r>
            <a:r>
              <a:rPr lang="en-US" sz="2800" baseline="30000" dirty="0"/>
              <a:t>th</a:t>
            </a:r>
            <a:r>
              <a:rPr lang="en-US" sz="2800" dirty="0"/>
              <a:t> Month After The End Of The Fiscal Year (Nov. 15</a:t>
            </a:r>
            <a:r>
              <a:rPr lang="en-US" sz="2800" baseline="30000" dirty="0"/>
              <a:t>th</a:t>
            </a:r>
            <a:r>
              <a:rPr lang="en-US" sz="2800" dirty="0"/>
              <a:t>)</a:t>
            </a:r>
          </a:p>
          <a:p>
            <a:r>
              <a:rPr lang="en-US" sz="2800" dirty="0"/>
              <a:t>Fines For Late Filing ($20 per day)</a:t>
            </a:r>
          </a:p>
          <a:p>
            <a:r>
              <a:rPr lang="en-US" sz="2800" dirty="0"/>
              <a:t>Loss of Tax-Exempt Status If Failure To File For 3 Consecutive Years</a:t>
            </a:r>
          </a:p>
          <a:p>
            <a:r>
              <a:rPr lang="en-US" sz="2800" dirty="0"/>
              <a:t>Public Inspection Requirement (Fine: $20 per day)</a:t>
            </a:r>
          </a:p>
          <a:p>
            <a:r>
              <a:rPr lang="en-US" sz="2800" dirty="0"/>
              <a:t>Failure to Respond (Fine: $10 per day)</a:t>
            </a:r>
          </a:p>
        </p:txBody>
      </p:sp>
      <p:sp>
        <p:nvSpPr>
          <p:cNvPr id="2" name="Slide Number Placeholder 1">
            <a:extLst>
              <a:ext uri="{FF2B5EF4-FFF2-40B4-BE49-F238E27FC236}">
                <a16:creationId xmlns:a16="http://schemas.microsoft.com/office/drawing/2014/main" id="{C58FA7E4-51C8-12E4-4048-84593E1F5C7C}"/>
              </a:ext>
            </a:extLst>
          </p:cNvPr>
          <p:cNvSpPr>
            <a:spLocks noGrp="1"/>
          </p:cNvSpPr>
          <p:nvPr>
            <p:ph type="sldNum" sz="quarter" idx="12"/>
          </p:nvPr>
        </p:nvSpPr>
        <p:spPr/>
        <p:txBody>
          <a:bodyPr/>
          <a:lstStyle/>
          <a:p>
            <a:fld id="{87FC8409-A15A-4FE8-96DF-A69C2969CEA8}" type="slidenum">
              <a:rPr lang="en-US" smtClean="0"/>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19200" y="274638"/>
            <a:ext cx="9372600" cy="1143000"/>
          </a:xfrm>
        </p:spPr>
        <p:txBody>
          <a:bodyPr>
            <a:normAutofit/>
          </a:bodyPr>
          <a:lstStyle/>
          <a:p>
            <a:pPr algn="ctr"/>
            <a:r>
              <a:rPr lang="en-US" sz="3600" dirty="0"/>
              <a:t>IRS Forms -- 3</a:t>
            </a:r>
          </a:p>
        </p:txBody>
      </p:sp>
      <p:sp>
        <p:nvSpPr>
          <p:cNvPr id="93187" name="Rectangle 3"/>
          <p:cNvSpPr>
            <a:spLocks noGrp="1" noChangeArrowheads="1"/>
          </p:cNvSpPr>
          <p:nvPr>
            <p:ph sz="quarter" idx="1"/>
          </p:nvPr>
        </p:nvSpPr>
        <p:spPr>
          <a:xfrm>
            <a:off x="1981200" y="1600200"/>
            <a:ext cx="8229600" cy="4191000"/>
          </a:xfrm>
        </p:spPr>
        <p:txBody>
          <a:bodyPr/>
          <a:lstStyle/>
          <a:p>
            <a:pPr>
              <a:lnSpc>
                <a:spcPct val="90000"/>
              </a:lnSpc>
            </a:pPr>
            <a:r>
              <a:rPr lang="en-US" sz="2800" dirty="0"/>
              <a:t>990-EZ Return of Organization Exempt from Income Tax</a:t>
            </a:r>
          </a:p>
          <a:p>
            <a:pPr lvl="1">
              <a:lnSpc>
                <a:spcPct val="90000"/>
              </a:lnSpc>
            </a:pPr>
            <a:r>
              <a:rPr lang="en-US" sz="2400" dirty="0"/>
              <a:t>Income Statement/Balance Sheet</a:t>
            </a:r>
          </a:p>
          <a:p>
            <a:pPr lvl="1">
              <a:lnSpc>
                <a:spcPct val="90000"/>
              </a:lnSpc>
            </a:pPr>
            <a:r>
              <a:rPr lang="en-US" sz="2400" dirty="0"/>
              <a:t>Statement of Program Service Accomplishments</a:t>
            </a:r>
          </a:p>
          <a:p>
            <a:pPr lvl="1">
              <a:lnSpc>
                <a:spcPct val="90000"/>
              </a:lnSpc>
            </a:pPr>
            <a:r>
              <a:rPr lang="en-US" sz="2400" dirty="0"/>
              <a:t>List of Officers and Directors for Year of Report</a:t>
            </a:r>
          </a:p>
          <a:p>
            <a:pPr lvl="1">
              <a:lnSpc>
                <a:spcPct val="90000"/>
              </a:lnSpc>
            </a:pPr>
            <a:r>
              <a:rPr lang="en-US" sz="2400" dirty="0"/>
              <a:t>Copy of Significantly Changed Bylaws</a:t>
            </a:r>
          </a:p>
          <a:p>
            <a:pPr lvl="1">
              <a:lnSpc>
                <a:spcPct val="90000"/>
              </a:lnSpc>
            </a:pPr>
            <a:r>
              <a:rPr lang="en-US" sz="2400" dirty="0"/>
              <a:t>Required Schedule A – Organizations Exempt Under 501c3 and Schedule O – Supplemental Information </a:t>
            </a:r>
          </a:p>
          <a:p>
            <a:pPr lvl="1">
              <a:lnSpc>
                <a:spcPct val="90000"/>
              </a:lnSpc>
            </a:pPr>
            <a:r>
              <a:rPr lang="en-US" sz="2400" dirty="0"/>
              <a:t>Possible filing of Schedules B, C or G</a:t>
            </a:r>
          </a:p>
          <a:p>
            <a:pPr lvl="1">
              <a:lnSpc>
                <a:spcPct val="90000"/>
              </a:lnSpc>
            </a:pPr>
            <a:r>
              <a:rPr lang="en-US" sz="2400" dirty="0"/>
              <a:t>    A                B               C               G               O</a:t>
            </a:r>
          </a:p>
        </p:txBody>
      </p:sp>
      <p:sp>
        <p:nvSpPr>
          <p:cNvPr id="7" name="AutoShape 5">
            <a:hlinkClick r:id="rId4" action="ppaction://hlinkfile" highlightClick="1">
              <a:snd r:embed="rId3" name="click.wav"/>
            </a:hlinkClick>
          </p:cNvPr>
          <p:cNvSpPr>
            <a:spLocks noChangeArrowheads="1"/>
          </p:cNvSpPr>
          <p:nvPr/>
        </p:nvSpPr>
        <p:spPr bwMode="auto">
          <a:xfrm>
            <a:off x="10169091" y="1981200"/>
            <a:ext cx="609600" cy="381000"/>
          </a:xfrm>
          <a:prstGeom prst="actionButtonDocument">
            <a:avLst/>
          </a:prstGeom>
          <a:solidFill>
            <a:schemeClr val="accent5"/>
          </a:solidFill>
          <a:ln>
            <a:noFill/>
          </a:ln>
          <a:effectLst/>
        </p:spPr>
        <p:txBody>
          <a:bodyPr wrap="none" anchor="ctr"/>
          <a:lstStyle/>
          <a:p>
            <a:endParaRPr lang="en-US" dirty="0"/>
          </a:p>
        </p:txBody>
      </p:sp>
      <p:sp>
        <p:nvSpPr>
          <p:cNvPr id="8" name="AutoShape 5">
            <a:hlinkClick r:id="rId5" action="ppaction://hlinkfile" highlightClick="1">
              <a:snd r:embed="rId3" name="click.wav"/>
            </a:hlinkClick>
          </p:cNvPr>
          <p:cNvSpPr>
            <a:spLocks noChangeArrowheads="1"/>
          </p:cNvSpPr>
          <p:nvPr/>
        </p:nvSpPr>
        <p:spPr bwMode="auto">
          <a:xfrm>
            <a:off x="7963699" y="4965494"/>
            <a:ext cx="609600" cy="381000"/>
          </a:xfrm>
          <a:prstGeom prst="actionButtonDocument">
            <a:avLst/>
          </a:prstGeom>
          <a:solidFill>
            <a:schemeClr val="accent5"/>
          </a:solidFill>
          <a:ln>
            <a:noFill/>
          </a:ln>
          <a:effectLst/>
        </p:spPr>
        <p:txBody>
          <a:bodyPr wrap="none" anchor="ctr"/>
          <a:lstStyle/>
          <a:p>
            <a:endParaRPr lang="en-US" dirty="0"/>
          </a:p>
        </p:txBody>
      </p:sp>
      <p:sp>
        <p:nvSpPr>
          <p:cNvPr id="11" name="AutoShape 5">
            <a:hlinkClick r:id="rId6" action="ppaction://hlinkfile" highlightClick="1">
              <a:snd r:embed="rId3" name="click.wav"/>
            </a:hlinkClick>
          </p:cNvPr>
          <p:cNvSpPr>
            <a:spLocks noChangeArrowheads="1"/>
          </p:cNvSpPr>
          <p:nvPr/>
        </p:nvSpPr>
        <p:spPr bwMode="auto">
          <a:xfrm>
            <a:off x="6721802" y="4984075"/>
            <a:ext cx="609600" cy="381000"/>
          </a:xfrm>
          <a:prstGeom prst="actionButtonDocument">
            <a:avLst/>
          </a:prstGeom>
          <a:solidFill>
            <a:schemeClr val="accent5"/>
          </a:solidFill>
          <a:ln>
            <a:noFill/>
          </a:ln>
          <a:effectLst/>
        </p:spPr>
        <p:txBody>
          <a:bodyPr wrap="none" anchor="ctr"/>
          <a:lstStyle/>
          <a:p>
            <a:endParaRPr lang="en-US" dirty="0"/>
          </a:p>
        </p:txBody>
      </p:sp>
      <p:sp>
        <p:nvSpPr>
          <p:cNvPr id="12" name="AutoShape 5">
            <a:hlinkClick r:id="rId7" action="ppaction://hlinkfile" highlightClick="1">
              <a:snd r:embed="rId3" name="click.wav"/>
            </a:hlinkClick>
          </p:cNvPr>
          <p:cNvSpPr>
            <a:spLocks noChangeArrowheads="1"/>
          </p:cNvSpPr>
          <p:nvPr/>
        </p:nvSpPr>
        <p:spPr bwMode="auto">
          <a:xfrm>
            <a:off x="4337880" y="4984345"/>
            <a:ext cx="609600" cy="381000"/>
          </a:xfrm>
          <a:prstGeom prst="actionButtonDocument">
            <a:avLst/>
          </a:prstGeom>
          <a:solidFill>
            <a:schemeClr val="accent5"/>
          </a:solidFill>
          <a:ln>
            <a:noFill/>
          </a:ln>
          <a:effectLst/>
        </p:spPr>
        <p:txBody>
          <a:bodyPr wrap="none" anchor="ctr"/>
          <a:lstStyle/>
          <a:p>
            <a:endParaRPr lang="en-US" dirty="0"/>
          </a:p>
        </p:txBody>
      </p:sp>
      <p:sp>
        <p:nvSpPr>
          <p:cNvPr id="13" name="AutoShape 5">
            <a:hlinkClick r:id="rId8" action="ppaction://hlinkfile" highlightClick="1">
              <a:snd r:embed="rId3" name="click.wav"/>
            </a:hlinkClick>
          </p:cNvPr>
          <p:cNvSpPr>
            <a:spLocks noChangeArrowheads="1"/>
          </p:cNvSpPr>
          <p:nvPr/>
        </p:nvSpPr>
        <p:spPr bwMode="auto">
          <a:xfrm>
            <a:off x="3028217" y="4984345"/>
            <a:ext cx="609600" cy="381000"/>
          </a:xfrm>
          <a:prstGeom prst="actionButtonDocument">
            <a:avLst/>
          </a:prstGeom>
          <a:solidFill>
            <a:schemeClr val="accent5"/>
          </a:solidFill>
          <a:ln>
            <a:noFill/>
          </a:ln>
          <a:effectLst/>
        </p:spPr>
        <p:txBody>
          <a:bodyPr wrap="none" anchor="ctr"/>
          <a:lstStyle/>
          <a:p>
            <a:endParaRPr lang="en-US" dirty="0"/>
          </a:p>
        </p:txBody>
      </p:sp>
      <p:sp>
        <p:nvSpPr>
          <p:cNvPr id="14" name="AutoShape 5">
            <a:hlinkClick r:id="rId9" action="ppaction://hlinkfile" highlightClick="1">
              <a:snd r:embed="rId3" name="click.wav"/>
            </a:hlinkClick>
          </p:cNvPr>
          <p:cNvSpPr>
            <a:spLocks noChangeArrowheads="1"/>
          </p:cNvSpPr>
          <p:nvPr/>
        </p:nvSpPr>
        <p:spPr bwMode="auto">
          <a:xfrm>
            <a:off x="5472137" y="4984345"/>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CBEFC1AF-FD5C-F6B1-6DDA-AB575FC551BD}"/>
              </a:ext>
            </a:extLst>
          </p:cNvPr>
          <p:cNvSpPr>
            <a:spLocks noGrp="1"/>
          </p:cNvSpPr>
          <p:nvPr>
            <p:ph type="sldNum" sz="quarter" idx="12"/>
          </p:nvPr>
        </p:nvSpPr>
        <p:spPr/>
        <p:txBody>
          <a:bodyPr/>
          <a:lstStyle/>
          <a:p>
            <a:fld id="{87FC8409-A15A-4FE8-96DF-A69C2969CEA8}" type="slidenum">
              <a:rPr lang="en-US" smtClean="0"/>
              <a:pPr/>
              <a:t>44</a:t>
            </a:fld>
            <a:endParaRPr lang="en-US" dirty="0"/>
          </a:p>
        </p:txBody>
      </p:sp>
      <p:sp>
        <p:nvSpPr>
          <p:cNvPr id="4" name="AutoShape 5">
            <a:hlinkClick r:id="rId10" action="ppaction://hlinkfile" highlightClick="1">
              <a:snd r:embed="rId3" name="click.wav"/>
            </a:hlinkClick>
            <a:extLst>
              <a:ext uri="{FF2B5EF4-FFF2-40B4-BE49-F238E27FC236}">
                <a16:creationId xmlns:a16="http://schemas.microsoft.com/office/drawing/2014/main" id="{D1056F51-43C0-F520-5166-9F02E82B1C0E}"/>
              </a:ext>
            </a:extLst>
          </p:cNvPr>
          <p:cNvSpPr>
            <a:spLocks noChangeArrowheads="1"/>
          </p:cNvSpPr>
          <p:nvPr/>
        </p:nvSpPr>
        <p:spPr bwMode="auto">
          <a:xfrm>
            <a:off x="10169091" y="2543141"/>
            <a:ext cx="609600" cy="381000"/>
          </a:xfrm>
          <a:prstGeom prst="actionButtonDocument">
            <a:avLst/>
          </a:prstGeom>
          <a:solidFill>
            <a:schemeClr val="accent5"/>
          </a:solidFill>
          <a:ln>
            <a:noFill/>
          </a:ln>
          <a:effectLst/>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sz="quarter" idx="1"/>
          </p:nvPr>
        </p:nvSpPr>
        <p:spPr>
          <a:xfrm>
            <a:off x="1941404" y="1676400"/>
            <a:ext cx="8229600" cy="3886200"/>
          </a:xfrm>
        </p:spPr>
        <p:txBody>
          <a:bodyPr/>
          <a:lstStyle/>
          <a:p>
            <a:r>
              <a:rPr lang="en-US" sz="2800" dirty="0"/>
              <a:t>990-N Return of Organization Exempt From Income Tax</a:t>
            </a:r>
          </a:p>
          <a:p>
            <a:pPr lvl="1"/>
            <a:r>
              <a:rPr lang="en-US" sz="2400" dirty="0"/>
              <a:t>E-postcard</a:t>
            </a:r>
          </a:p>
          <a:p>
            <a:pPr lvl="1"/>
            <a:r>
              <a:rPr lang="en-US" sz="2400" dirty="0"/>
              <a:t>EIN and Tax Year</a:t>
            </a:r>
          </a:p>
          <a:p>
            <a:pPr lvl="1"/>
            <a:r>
              <a:rPr lang="en-US" sz="2400" dirty="0"/>
              <a:t>Organization’s legal name and mailing address</a:t>
            </a:r>
          </a:p>
          <a:p>
            <a:pPr lvl="1"/>
            <a:r>
              <a:rPr lang="en-US" sz="2400" dirty="0"/>
              <a:t>DBA name required if not displayed</a:t>
            </a:r>
          </a:p>
          <a:p>
            <a:pPr lvl="1"/>
            <a:r>
              <a:rPr lang="en-US" sz="2400" dirty="0"/>
              <a:t>Name and address of Principal Officer – President</a:t>
            </a:r>
          </a:p>
          <a:p>
            <a:pPr lvl="1"/>
            <a:r>
              <a:rPr lang="en-US" sz="2400" dirty="0"/>
              <a:t>Confirmation that organization’s annual gross receipts are normally $50,000 or less</a:t>
            </a:r>
          </a:p>
        </p:txBody>
      </p:sp>
      <p:sp>
        <p:nvSpPr>
          <p:cNvPr id="7" name="AutoShape 5">
            <a:hlinkClick r:id="rId4" action="ppaction://hlinkfile" highlightClick="1">
              <a:snd r:embed="rId3" name="click.wav"/>
            </a:hlinkClick>
          </p:cNvPr>
          <p:cNvSpPr>
            <a:spLocks noChangeArrowheads="1"/>
          </p:cNvSpPr>
          <p:nvPr/>
        </p:nvSpPr>
        <p:spPr bwMode="auto">
          <a:xfrm>
            <a:off x="9067800" y="2590800"/>
            <a:ext cx="609600" cy="381000"/>
          </a:xfrm>
          <a:prstGeom prst="actionButtonDocument">
            <a:avLst/>
          </a:prstGeom>
          <a:solidFill>
            <a:schemeClr val="accent5"/>
          </a:solidFill>
          <a:ln>
            <a:noFill/>
          </a:ln>
          <a:effectLst/>
        </p:spPr>
        <p:txBody>
          <a:bodyPr wrap="none" anchor="ctr"/>
          <a:lstStyle/>
          <a:p>
            <a:endParaRPr lang="en-US" dirty="0"/>
          </a:p>
        </p:txBody>
      </p:sp>
      <p:sp>
        <p:nvSpPr>
          <p:cNvPr id="4" name="Slide Number Placeholder 3">
            <a:extLst>
              <a:ext uri="{FF2B5EF4-FFF2-40B4-BE49-F238E27FC236}">
                <a16:creationId xmlns:a16="http://schemas.microsoft.com/office/drawing/2014/main" id="{D8FDFB0C-0AE4-8080-7ABE-D9381652F140}"/>
              </a:ext>
            </a:extLst>
          </p:cNvPr>
          <p:cNvSpPr>
            <a:spLocks noGrp="1"/>
          </p:cNvSpPr>
          <p:nvPr>
            <p:ph type="sldNum" sz="quarter" idx="12"/>
          </p:nvPr>
        </p:nvSpPr>
        <p:spPr/>
        <p:txBody>
          <a:bodyPr/>
          <a:lstStyle/>
          <a:p>
            <a:fld id="{87FC8409-A15A-4FE8-96DF-A69C2969CEA8}" type="slidenum">
              <a:rPr lang="en-US" smtClean="0"/>
              <a:pPr/>
              <a:t>45</a:t>
            </a:fld>
            <a:endParaRPr lang="en-US" dirty="0"/>
          </a:p>
        </p:txBody>
      </p:sp>
      <p:sp>
        <p:nvSpPr>
          <p:cNvPr id="5" name="Title 4">
            <a:extLst>
              <a:ext uri="{FF2B5EF4-FFF2-40B4-BE49-F238E27FC236}">
                <a16:creationId xmlns:a16="http://schemas.microsoft.com/office/drawing/2014/main" id="{162311CB-4EF0-A379-4CD7-56C127930C8B}"/>
              </a:ext>
            </a:extLst>
          </p:cNvPr>
          <p:cNvSpPr>
            <a:spLocks noGrp="1"/>
          </p:cNvSpPr>
          <p:nvPr>
            <p:ph type="title"/>
          </p:nvPr>
        </p:nvSpPr>
        <p:spPr/>
        <p:txBody>
          <a:bodyPr>
            <a:normAutofit/>
          </a:bodyPr>
          <a:lstStyle/>
          <a:p>
            <a:pPr algn="ctr"/>
            <a:r>
              <a:rPr lang="en-US" sz="3600" dirty="0"/>
              <a:t>IRS Forms -- 4</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9200" y="274638"/>
            <a:ext cx="9372600" cy="1143000"/>
          </a:xfrm>
        </p:spPr>
        <p:txBody>
          <a:bodyPr>
            <a:normAutofit/>
          </a:bodyPr>
          <a:lstStyle/>
          <a:p>
            <a:pPr algn="ctr"/>
            <a:r>
              <a:rPr lang="en-US" sz="3600" dirty="0"/>
              <a:t>IRS Forms -- 5</a:t>
            </a:r>
          </a:p>
        </p:txBody>
      </p:sp>
      <p:sp>
        <p:nvSpPr>
          <p:cNvPr id="95235" name="Rectangle 3"/>
          <p:cNvSpPr>
            <a:spLocks noGrp="1" noChangeArrowheads="1"/>
          </p:cNvSpPr>
          <p:nvPr>
            <p:ph sz="quarter" idx="1"/>
          </p:nvPr>
        </p:nvSpPr>
        <p:spPr>
          <a:xfrm>
            <a:off x="2133600" y="1752600"/>
            <a:ext cx="7848600" cy="3886200"/>
          </a:xfrm>
        </p:spPr>
        <p:txBody>
          <a:bodyPr/>
          <a:lstStyle/>
          <a:p>
            <a:r>
              <a:rPr lang="en-US" sz="2800" dirty="0"/>
              <a:t>1099-</a:t>
            </a:r>
            <a:r>
              <a:rPr lang="en-US" sz="2800" dirty="0">
                <a:solidFill>
                  <a:srgbClr val="FF0000"/>
                </a:solidFill>
              </a:rPr>
              <a:t>NEC – Non Employee Compensation</a:t>
            </a:r>
          </a:p>
          <a:p>
            <a:pPr lvl="1"/>
            <a:r>
              <a:rPr lang="en-US" sz="2400" dirty="0"/>
              <a:t>Deadline – Due to Individual/Company by January 31</a:t>
            </a:r>
            <a:r>
              <a:rPr lang="en-US" sz="2400" baseline="30000" dirty="0"/>
              <a:t>st</a:t>
            </a:r>
          </a:p>
          <a:p>
            <a:pPr lvl="1"/>
            <a:r>
              <a:rPr lang="en-US" sz="2400" dirty="0"/>
              <a:t>Payment of $600 in the Calendar Year</a:t>
            </a:r>
          </a:p>
          <a:p>
            <a:pPr lvl="1"/>
            <a:r>
              <a:rPr lang="en-US" sz="2400" dirty="0"/>
              <a:t>Generally, for Services, Prizes, Awards and Other Income Payments</a:t>
            </a:r>
          </a:p>
          <a:p>
            <a:pPr lvl="1"/>
            <a:r>
              <a:rPr lang="en-US" sz="2400" dirty="0"/>
              <a:t>Not required If Paid To A Corporation</a:t>
            </a:r>
          </a:p>
          <a:p>
            <a:pPr lvl="1"/>
            <a:r>
              <a:rPr lang="en-US" sz="2400" dirty="0"/>
              <a:t>Requires Form 1096 – Transmittal form for 1099-</a:t>
            </a:r>
            <a:r>
              <a:rPr lang="en-US" sz="2400" dirty="0">
                <a:solidFill>
                  <a:srgbClr val="FF0000"/>
                </a:solidFill>
              </a:rPr>
              <a:t>NEC</a:t>
            </a:r>
            <a:r>
              <a:rPr lang="en-US" sz="2400" dirty="0"/>
              <a:t> due </a:t>
            </a:r>
            <a:r>
              <a:rPr lang="en-US" sz="2400" dirty="0">
                <a:solidFill>
                  <a:srgbClr val="FF0000"/>
                </a:solidFill>
              </a:rPr>
              <a:t>January 31st</a:t>
            </a:r>
          </a:p>
        </p:txBody>
      </p:sp>
      <p:sp>
        <p:nvSpPr>
          <p:cNvPr id="2" name="Slide Number Placeholder 1">
            <a:extLst>
              <a:ext uri="{FF2B5EF4-FFF2-40B4-BE49-F238E27FC236}">
                <a16:creationId xmlns:a16="http://schemas.microsoft.com/office/drawing/2014/main" id="{72D6C675-6DE7-5C00-6267-C1D988CF702C}"/>
              </a:ext>
            </a:extLst>
          </p:cNvPr>
          <p:cNvSpPr>
            <a:spLocks noGrp="1"/>
          </p:cNvSpPr>
          <p:nvPr>
            <p:ph type="sldNum" sz="quarter" idx="12"/>
          </p:nvPr>
        </p:nvSpPr>
        <p:spPr/>
        <p:txBody>
          <a:bodyPr/>
          <a:lstStyle/>
          <a:p>
            <a:fld id="{87FC8409-A15A-4FE8-96DF-A69C2969CEA8}" type="slidenum">
              <a:rPr lang="en-US" smtClean="0"/>
              <a:pPr/>
              <a:t>46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19200" y="274638"/>
            <a:ext cx="9296400" cy="1143000"/>
          </a:xfrm>
        </p:spPr>
        <p:txBody>
          <a:bodyPr>
            <a:normAutofit/>
          </a:bodyPr>
          <a:lstStyle/>
          <a:p>
            <a:pPr algn="ctr"/>
            <a:r>
              <a:rPr lang="en-US" sz="3600" dirty="0"/>
              <a:t>Sales and Use Tax</a:t>
            </a:r>
          </a:p>
        </p:txBody>
      </p:sp>
      <p:sp>
        <p:nvSpPr>
          <p:cNvPr id="96259" name="Rectangle 3"/>
          <p:cNvSpPr>
            <a:spLocks noGrp="1" noChangeArrowheads="1"/>
          </p:cNvSpPr>
          <p:nvPr>
            <p:ph sz="quarter" idx="1"/>
          </p:nvPr>
        </p:nvSpPr>
        <p:spPr>
          <a:xfrm>
            <a:off x="1143000" y="1714500"/>
            <a:ext cx="9753600" cy="4152900"/>
          </a:xfrm>
        </p:spPr>
        <p:txBody>
          <a:bodyPr/>
          <a:lstStyle/>
          <a:p>
            <a:pPr>
              <a:lnSpc>
                <a:spcPct val="90000"/>
              </a:lnSpc>
            </a:pPr>
            <a:r>
              <a:rPr lang="en-US" sz="2800" dirty="0"/>
              <a:t>Must Pay Maryland Sales Tax On </a:t>
            </a:r>
            <a:r>
              <a:rPr lang="en-US" sz="2800" b="1" dirty="0"/>
              <a:t>Purchases </a:t>
            </a:r>
            <a:r>
              <a:rPr lang="en-US" sz="2800" dirty="0"/>
              <a:t>unless your unit has a Sales and Use Tax Exempt Certificate (SUTEC)</a:t>
            </a:r>
            <a:endParaRPr lang="en-US" sz="1100" dirty="0"/>
          </a:p>
          <a:p>
            <a:pPr>
              <a:lnSpc>
                <a:spcPct val="90000"/>
              </a:lnSpc>
            </a:pPr>
            <a:r>
              <a:rPr lang="en-US" sz="2800" dirty="0"/>
              <a:t>Blanket Certificate of Resale</a:t>
            </a:r>
            <a:endParaRPr lang="en-US" sz="1600" dirty="0"/>
          </a:p>
          <a:p>
            <a:pPr lvl="1">
              <a:lnSpc>
                <a:spcPct val="90000"/>
              </a:lnSpc>
            </a:pPr>
            <a:r>
              <a:rPr lang="en-US" sz="1600" dirty="0"/>
              <a:t>If you frequently deal with the same vendor, you may provide that vendor with a </a:t>
            </a:r>
            <a:r>
              <a:rPr lang="en-US" sz="1600" b="1" dirty="0"/>
              <a:t>blanket resale certificate</a:t>
            </a:r>
            <a:r>
              <a:rPr lang="en-US" sz="1600" dirty="0"/>
              <a:t> stating that all purchases are for </a:t>
            </a:r>
            <a:r>
              <a:rPr lang="en-US" sz="1600" b="1" dirty="0"/>
              <a:t>resale</a:t>
            </a:r>
            <a:r>
              <a:rPr lang="en-US" sz="1600" dirty="0"/>
              <a:t>. ... If the vendor agrees to receive your </a:t>
            </a:r>
            <a:r>
              <a:rPr lang="en-US" sz="1600" b="1" dirty="0"/>
              <a:t>blanket resale certificate</a:t>
            </a:r>
            <a:r>
              <a:rPr lang="en-US" sz="1600" dirty="0"/>
              <a:t> then all you have to do is give the supplier your sales and use tax registration number.</a:t>
            </a:r>
            <a:endParaRPr lang="en-US" sz="1400" dirty="0"/>
          </a:p>
          <a:p>
            <a:pPr>
              <a:lnSpc>
                <a:spcPct val="90000"/>
              </a:lnSpc>
            </a:pPr>
            <a:r>
              <a:rPr lang="en-US" sz="2800" dirty="0"/>
              <a:t>Non-Profits are No Longer Required to Collect or Remit Maryland Sales Tax on Fundraisers</a:t>
            </a:r>
          </a:p>
          <a:p>
            <a:pPr lvl="1">
              <a:lnSpc>
                <a:spcPct val="90000"/>
              </a:lnSpc>
            </a:pPr>
            <a:r>
              <a:rPr lang="en-US" sz="1600" dirty="0"/>
              <a:t>Effective July 1, 2013, the sales and use tax does not apply to a sale by parent-teacher organizations or other organizations within an elementary or secondary school in the State or within a school system in the State.</a:t>
            </a:r>
          </a:p>
        </p:txBody>
      </p:sp>
      <p:sp>
        <p:nvSpPr>
          <p:cNvPr id="96262" name="AutoShape 6">
            <a:hlinkClick r:id="rId4" action="ppaction://hlinkfile" highlightClick="1">
              <a:snd r:embed="rId3" name="click.wav"/>
            </a:hlinkClick>
          </p:cNvPr>
          <p:cNvSpPr>
            <a:spLocks noChangeArrowheads="1"/>
          </p:cNvSpPr>
          <p:nvPr/>
        </p:nvSpPr>
        <p:spPr bwMode="auto">
          <a:xfrm>
            <a:off x="10058400" y="2590800"/>
            <a:ext cx="609600" cy="381000"/>
          </a:xfrm>
          <a:prstGeom prst="actionButtonDocument">
            <a:avLst/>
          </a:prstGeom>
          <a:solidFill>
            <a:schemeClr val="accent5"/>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15A1882B-6525-955E-2334-332CE82BED8E}"/>
              </a:ext>
            </a:extLst>
          </p:cNvPr>
          <p:cNvSpPr>
            <a:spLocks noGrp="1"/>
          </p:cNvSpPr>
          <p:nvPr>
            <p:ph type="sldNum" sz="quarter" idx="12"/>
          </p:nvPr>
        </p:nvSpPr>
        <p:spPr/>
        <p:txBody>
          <a:bodyPr/>
          <a:lstStyle/>
          <a:p>
            <a:fld id="{87FC8409-A15A-4FE8-96DF-A69C2969CEA8}" type="slidenum">
              <a:rPr lang="en-US" smtClean="0"/>
              <a:pPr/>
              <a:t>47</a:t>
            </a:fld>
            <a:endParaRPr lang="en-US" dirty="0"/>
          </a:p>
        </p:txBody>
      </p:sp>
    </p:spTree>
    <p:extLst>
      <p:ext uri="{BB962C8B-B14F-4D97-AF65-F5344CB8AC3E}">
        <p14:creationId xmlns:p14="http://schemas.microsoft.com/office/powerpoint/2010/main" val="285519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274638"/>
            <a:ext cx="9448800" cy="1143000"/>
          </a:xfrm>
        </p:spPr>
        <p:txBody>
          <a:bodyPr>
            <a:normAutofit/>
          </a:bodyPr>
          <a:lstStyle/>
          <a:p>
            <a:pPr algn="ctr"/>
            <a:r>
              <a:rPr lang="en-US" sz="3600" dirty="0"/>
              <a:t>Unrelated Business Income (UBI)</a:t>
            </a:r>
          </a:p>
        </p:txBody>
      </p:sp>
      <p:sp>
        <p:nvSpPr>
          <p:cNvPr id="98307" name="Rectangle 3"/>
          <p:cNvSpPr>
            <a:spLocks noGrp="1" noChangeArrowheads="1"/>
          </p:cNvSpPr>
          <p:nvPr>
            <p:ph sz="quarter" idx="1"/>
          </p:nvPr>
        </p:nvSpPr>
        <p:spPr>
          <a:xfrm>
            <a:off x="1219200" y="1676400"/>
            <a:ext cx="9448800" cy="3962400"/>
          </a:xfrm>
        </p:spPr>
        <p:txBody>
          <a:bodyPr>
            <a:normAutofit lnSpcReduction="10000"/>
          </a:bodyPr>
          <a:lstStyle/>
          <a:p>
            <a:pPr marL="0" indent="0">
              <a:buNone/>
            </a:pPr>
            <a:r>
              <a:rPr lang="en-US" sz="2800" dirty="0"/>
              <a:t>Income from a business, which is not related to your tax-exempt purpose – educational or charitable</a:t>
            </a:r>
          </a:p>
          <a:p>
            <a:r>
              <a:rPr lang="en-US" sz="2800" dirty="0"/>
              <a:t>Will Require PTA To Pay Income Tax If IRS Determines That:</a:t>
            </a:r>
          </a:p>
          <a:p>
            <a:pPr lvl="1"/>
            <a:r>
              <a:rPr lang="en-US" sz="2400" dirty="0"/>
              <a:t>Income is from a business</a:t>
            </a:r>
          </a:p>
          <a:p>
            <a:pPr lvl="1"/>
            <a:r>
              <a:rPr lang="en-US" sz="2400" dirty="0"/>
              <a:t>It is regularly carried on</a:t>
            </a:r>
          </a:p>
          <a:p>
            <a:pPr lvl="1"/>
            <a:r>
              <a:rPr lang="en-US" sz="2400" dirty="0"/>
              <a:t>And it is unrelated</a:t>
            </a:r>
          </a:p>
          <a:p>
            <a:pPr lvl="1"/>
            <a:r>
              <a:rPr lang="en-US" sz="2400" dirty="0"/>
              <a:t>Form 990T – Income over $1,000</a:t>
            </a:r>
          </a:p>
          <a:p>
            <a:pPr lvl="1">
              <a:buClr>
                <a:srgbClr val="9999CC"/>
              </a:buClr>
              <a:buNone/>
            </a:pPr>
            <a:endParaRPr lang="en-US" sz="2000" dirty="0">
              <a:solidFill>
                <a:srgbClr val="000000"/>
              </a:solidFill>
            </a:endParaRPr>
          </a:p>
          <a:p>
            <a:pPr lvl="1">
              <a:buClr>
                <a:srgbClr val="9999CC"/>
              </a:buClr>
              <a:buNone/>
            </a:pPr>
            <a:r>
              <a:rPr lang="en-US" sz="2000" dirty="0">
                <a:solidFill>
                  <a:srgbClr val="000000"/>
                </a:solidFill>
              </a:rPr>
              <a:t>A better way to say it is money generated from any on-going activity of your organization when the activity itself does not directly further the organization’s exempt purpose.</a:t>
            </a:r>
          </a:p>
          <a:p>
            <a:pPr lvl="1"/>
            <a:endParaRPr lang="en-US" sz="2400" dirty="0"/>
          </a:p>
          <a:p>
            <a:pPr lvl="1">
              <a:buFont typeface="Wingdings" pitchFamily="2" charset="2"/>
              <a:buNone/>
            </a:pPr>
            <a:endParaRPr lang="en-US" dirty="0"/>
          </a:p>
        </p:txBody>
      </p:sp>
      <p:sp>
        <p:nvSpPr>
          <p:cNvPr id="2" name="Slide Number Placeholder 1">
            <a:extLst>
              <a:ext uri="{FF2B5EF4-FFF2-40B4-BE49-F238E27FC236}">
                <a16:creationId xmlns:a16="http://schemas.microsoft.com/office/drawing/2014/main" id="{7C4B7E1A-1EDF-D06F-DD43-886E9BD4D940}"/>
              </a:ext>
            </a:extLst>
          </p:cNvPr>
          <p:cNvSpPr>
            <a:spLocks noGrp="1"/>
          </p:cNvSpPr>
          <p:nvPr>
            <p:ph type="sldNum" sz="quarter" idx="12"/>
          </p:nvPr>
        </p:nvSpPr>
        <p:spPr/>
        <p:txBody>
          <a:bodyPr/>
          <a:lstStyle/>
          <a:p>
            <a:fld id="{87FC8409-A15A-4FE8-96DF-A69C2969CEA8}" type="slidenum">
              <a:rPr lang="en-US" smtClean="0"/>
              <a:pPr/>
              <a:t>48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19200" y="274638"/>
            <a:ext cx="9296400" cy="1143000"/>
          </a:xfrm>
        </p:spPr>
        <p:txBody>
          <a:bodyPr>
            <a:normAutofit/>
          </a:bodyPr>
          <a:lstStyle/>
          <a:p>
            <a:pPr algn="ctr"/>
            <a:r>
              <a:rPr lang="en-US" sz="3600" dirty="0"/>
              <a:t>Unrelated Business Income (UBI)</a:t>
            </a:r>
          </a:p>
        </p:txBody>
      </p:sp>
      <p:sp>
        <p:nvSpPr>
          <p:cNvPr id="99331" name="Rectangle 3"/>
          <p:cNvSpPr>
            <a:spLocks noGrp="1" noChangeArrowheads="1"/>
          </p:cNvSpPr>
          <p:nvPr>
            <p:ph sz="quarter" idx="1"/>
          </p:nvPr>
        </p:nvSpPr>
        <p:spPr>
          <a:xfrm>
            <a:off x="1219200" y="1600200"/>
            <a:ext cx="10363200" cy="4572000"/>
          </a:xfrm>
        </p:spPr>
        <p:txBody>
          <a:bodyPr/>
          <a:lstStyle/>
          <a:p>
            <a:r>
              <a:rPr lang="en-US" sz="2800" dirty="0"/>
              <a:t>Could Lose Non-Profit Status</a:t>
            </a:r>
          </a:p>
          <a:p>
            <a:r>
              <a:rPr lang="en-US" sz="2800" dirty="0"/>
              <a:t>Remember The 3 to 1 Rule - </a:t>
            </a:r>
            <a:r>
              <a:rPr lang="en-US" sz="2650" dirty="0"/>
              <a:t>For every Fundraiser, you should have 3 Program Services</a:t>
            </a:r>
          </a:p>
          <a:p>
            <a:r>
              <a:rPr lang="en-US" sz="2800" dirty="0"/>
              <a:t>Exceptions</a:t>
            </a:r>
          </a:p>
          <a:p>
            <a:pPr lvl="1"/>
            <a:r>
              <a:rPr lang="en-US" sz="2400" dirty="0"/>
              <a:t>Activities are conducted only once per year</a:t>
            </a:r>
          </a:p>
          <a:p>
            <a:pPr lvl="1"/>
            <a:r>
              <a:rPr lang="en-US" sz="2400" dirty="0"/>
              <a:t>At least 85% of the work of the activities is conducted by volunteers</a:t>
            </a:r>
          </a:p>
          <a:p>
            <a:pPr lvl="1"/>
            <a:r>
              <a:rPr lang="en-US" sz="2400" dirty="0"/>
              <a:t>Activity consists of selling donated items</a:t>
            </a:r>
          </a:p>
        </p:txBody>
      </p:sp>
      <p:sp>
        <p:nvSpPr>
          <p:cNvPr id="2" name="Slide Number Placeholder 1">
            <a:extLst>
              <a:ext uri="{FF2B5EF4-FFF2-40B4-BE49-F238E27FC236}">
                <a16:creationId xmlns:a16="http://schemas.microsoft.com/office/drawing/2014/main" id="{55266EAD-A076-8393-C9B2-BBDEF0D1C750}"/>
              </a:ext>
            </a:extLst>
          </p:cNvPr>
          <p:cNvSpPr>
            <a:spLocks noGrp="1"/>
          </p:cNvSpPr>
          <p:nvPr>
            <p:ph type="sldNum" sz="quarter" idx="12"/>
          </p:nvPr>
        </p:nvSpPr>
        <p:spPr/>
        <p:txBody>
          <a:bodyPr/>
          <a:lstStyle/>
          <a:p>
            <a:fld id="{87FC8409-A15A-4FE8-96DF-A69C2969CEA8}" type="slidenum">
              <a:rPr lang="en-US" smtClean="0"/>
              <a:pPr/>
              <a:t>49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80C13BB-151F-45DE-8410-118A0514237C}" type="slidenum">
              <a:rPr lang="en-US" sz="1200">
                <a:latin typeface="Arial Black" pitchFamily="34" charset="0"/>
              </a:rPr>
              <a:pPr algn="r" eaLnBrk="1" hangingPunct="1"/>
              <a:t>5</a:t>
            </a:fld>
            <a:endParaRPr lang="en-US" sz="1200" dirty="0">
              <a:latin typeface="Arial Black" pitchFamily="34" charset="0"/>
            </a:endParaRPr>
          </a:p>
        </p:txBody>
      </p:sp>
      <p:sp>
        <p:nvSpPr>
          <p:cNvPr id="156676" name="Rectangle 2"/>
          <p:cNvSpPr>
            <a:spLocks noGrp="1" noChangeArrowheads="1"/>
          </p:cNvSpPr>
          <p:nvPr>
            <p:ph type="title" idx="4294967295"/>
          </p:nvPr>
        </p:nvSpPr>
        <p:spPr>
          <a:xfrm>
            <a:off x="1524000" y="457200"/>
            <a:ext cx="8229600" cy="1371600"/>
          </a:xfrm>
        </p:spPr>
        <p:txBody>
          <a:bodyPr/>
          <a:lstStyle/>
          <a:p>
            <a:r>
              <a:rPr lang="en-US" dirty="0"/>
              <a:t> </a:t>
            </a:r>
          </a:p>
        </p:txBody>
      </p:sp>
      <p:sp>
        <p:nvSpPr>
          <p:cNvPr id="156677" name="Rectangle 3"/>
          <p:cNvSpPr>
            <a:spLocks noGrp="1" noChangeArrowheads="1"/>
          </p:cNvSpPr>
          <p:nvPr>
            <p:ph type="body" idx="4294967295"/>
          </p:nvPr>
        </p:nvSpPr>
        <p:spPr>
          <a:xfrm>
            <a:off x="1676400" y="1981200"/>
            <a:ext cx="8382000" cy="3886200"/>
          </a:xfrm>
        </p:spPr>
        <p:txBody>
          <a:bodyPr/>
          <a:lstStyle/>
          <a:p>
            <a:pPr algn="ctr">
              <a:buFont typeface="Wingdings" pitchFamily="2" charset="2"/>
              <a:buNone/>
            </a:pPr>
            <a:r>
              <a:rPr lang="en-US" sz="4400" b="1" dirty="0"/>
              <a:t>A Leader’s first job is to protect the assets and the reputation of PTA.</a:t>
            </a:r>
          </a:p>
        </p:txBody>
      </p:sp>
      <p:sp>
        <p:nvSpPr>
          <p:cNvPr id="2" name="Slide Number Placeholder 1">
            <a:extLst>
              <a:ext uri="{FF2B5EF4-FFF2-40B4-BE49-F238E27FC236}">
                <a16:creationId xmlns:a16="http://schemas.microsoft.com/office/drawing/2014/main" id="{6931D1AF-C6C1-3E43-B099-304EBD3D63D6}"/>
              </a:ext>
            </a:extLst>
          </p:cNvPr>
          <p:cNvSpPr>
            <a:spLocks noGrp="1"/>
          </p:cNvSpPr>
          <p:nvPr>
            <p:ph type="sldNum" sz="quarter" idx="12"/>
          </p:nvPr>
        </p:nvSpPr>
        <p:spPr/>
        <p:txBody>
          <a:bodyPr/>
          <a:lstStyle/>
          <a:p>
            <a:fld id="{AFDC5232-2A27-4C43-A10B-5238DE229496}" type="slidenum">
              <a:rPr lang="en-US" smtClean="0"/>
              <a:pPr/>
              <a:t>5</a:t>
            </a:fld>
            <a:endParaRPr lang="en-US" dirty="0"/>
          </a:p>
        </p:txBody>
      </p:sp>
    </p:spTree>
    <p:extLst>
      <p:ext uri="{BB962C8B-B14F-4D97-AF65-F5344CB8AC3E}">
        <p14:creationId xmlns:p14="http://schemas.microsoft.com/office/powerpoint/2010/main" val="30059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274638"/>
            <a:ext cx="9448800" cy="1143000"/>
          </a:xfrm>
        </p:spPr>
        <p:txBody>
          <a:bodyPr>
            <a:normAutofit/>
          </a:bodyPr>
          <a:lstStyle/>
          <a:p>
            <a:pPr algn="ctr"/>
            <a:r>
              <a:rPr lang="en-US" sz="3600" dirty="0"/>
              <a:t>Contact Information</a:t>
            </a:r>
          </a:p>
        </p:txBody>
      </p:sp>
      <p:sp>
        <p:nvSpPr>
          <p:cNvPr id="102403" name="Rectangle 3"/>
          <p:cNvSpPr>
            <a:spLocks noGrp="1" noChangeArrowheads="1"/>
          </p:cNvSpPr>
          <p:nvPr>
            <p:ph sz="quarter" idx="1"/>
          </p:nvPr>
        </p:nvSpPr>
        <p:spPr>
          <a:xfrm>
            <a:off x="1981200" y="1600200"/>
            <a:ext cx="7772400" cy="4229100"/>
          </a:xfrm>
        </p:spPr>
        <p:txBody>
          <a:bodyPr>
            <a:normAutofit lnSpcReduction="10000"/>
          </a:bodyPr>
          <a:lstStyle/>
          <a:p>
            <a:pPr algn="ctr">
              <a:lnSpc>
                <a:spcPct val="90000"/>
              </a:lnSpc>
              <a:buFont typeface="Wingdings" pitchFamily="2" charset="2"/>
              <a:buNone/>
            </a:pPr>
            <a:r>
              <a:rPr lang="en-US" sz="2400" b="1" dirty="0"/>
              <a:t>Free State PTA, Corp</a:t>
            </a:r>
          </a:p>
          <a:p>
            <a:pPr algn="ctr">
              <a:lnSpc>
                <a:spcPct val="90000"/>
              </a:lnSpc>
              <a:buFont typeface="Wingdings" pitchFamily="2" charset="2"/>
              <a:buNone/>
            </a:pPr>
            <a:r>
              <a:rPr lang="en-US" sz="2400" b="1" dirty="0"/>
              <a:t>5730 </a:t>
            </a:r>
            <a:r>
              <a:rPr lang="en-US" sz="2400" b="1" dirty="0" err="1"/>
              <a:t>Cottonworth</a:t>
            </a:r>
            <a:r>
              <a:rPr lang="en-US" sz="2400" b="1" dirty="0"/>
              <a:t> Ave., Box 20924</a:t>
            </a:r>
          </a:p>
          <a:p>
            <a:pPr algn="ctr">
              <a:lnSpc>
                <a:spcPct val="90000"/>
              </a:lnSpc>
              <a:buFont typeface="Wingdings" pitchFamily="2" charset="2"/>
              <a:buNone/>
            </a:pPr>
            <a:r>
              <a:rPr lang="en-US" sz="2400" b="1" dirty="0"/>
              <a:t>Baltimore, Md 21209</a:t>
            </a:r>
            <a:endParaRPr lang="en-US" sz="2400" dirty="0">
              <a:hlinkClick r:id="rId3"/>
            </a:endParaRPr>
          </a:p>
          <a:p>
            <a:pPr algn="ctr">
              <a:lnSpc>
                <a:spcPct val="90000"/>
              </a:lnSpc>
              <a:buNone/>
            </a:pPr>
            <a:r>
              <a:rPr lang="en-US" sz="2400" b="1" dirty="0">
                <a:solidFill>
                  <a:schemeClr val="accent1"/>
                </a:solidFill>
                <a:hlinkClick r:id="rId4">
                  <a:extLst>
                    <a:ext uri="{A12FA001-AC4F-418D-AE19-62706E023703}">
                      <ahyp:hlinkClr xmlns:ahyp="http://schemas.microsoft.com/office/drawing/2018/hyperlinkcolor" val="tx"/>
                    </a:ext>
                  </a:extLst>
                </a:hlinkClick>
              </a:rPr>
              <a:t>www.fspta.org</a:t>
            </a:r>
            <a:endParaRPr lang="en-US" sz="2400" b="1" dirty="0">
              <a:solidFill>
                <a:schemeClr val="accent1"/>
              </a:solidFill>
            </a:endParaRPr>
          </a:p>
          <a:p>
            <a:pPr algn="ctr">
              <a:lnSpc>
                <a:spcPct val="90000"/>
              </a:lnSpc>
              <a:buNone/>
            </a:pPr>
            <a:r>
              <a:rPr lang="en-US" sz="2400" dirty="0">
                <a:solidFill>
                  <a:schemeClr val="accent1"/>
                </a:solidFill>
                <a:hlinkClick r:id="rId5">
                  <a:extLst>
                    <a:ext uri="{A12FA001-AC4F-418D-AE19-62706E023703}">
                      <ahyp:hlinkClr xmlns:ahyp="http://schemas.microsoft.com/office/drawing/2018/hyperlinkcolor" val="tx"/>
                    </a:ext>
                  </a:extLst>
                </a:hlinkClick>
              </a:rPr>
              <a:t>treasurer@fspta.org</a:t>
            </a:r>
            <a:endParaRPr lang="en-US" sz="2400" dirty="0">
              <a:solidFill>
                <a:schemeClr val="accent1"/>
              </a:solidFill>
            </a:endParaRPr>
          </a:p>
          <a:p>
            <a:pPr algn="ctr">
              <a:lnSpc>
                <a:spcPct val="90000"/>
              </a:lnSpc>
              <a:buFont typeface="Wingdings" pitchFamily="2" charset="2"/>
              <a:buNone/>
            </a:pPr>
            <a:endParaRPr lang="en-US" sz="2400" dirty="0"/>
          </a:p>
          <a:p>
            <a:pPr algn="ctr">
              <a:buFont typeface="Wingdings" pitchFamily="2" charset="2"/>
              <a:buNone/>
            </a:pPr>
            <a:r>
              <a:rPr lang="en-US" sz="2400" b="1" dirty="0"/>
              <a:t>Bruce Butz</a:t>
            </a:r>
          </a:p>
          <a:p>
            <a:pPr algn="ctr">
              <a:buFont typeface="Wingdings" pitchFamily="2" charset="2"/>
              <a:buNone/>
            </a:pPr>
            <a:r>
              <a:rPr lang="en-US" sz="2400" dirty="0"/>
              <a:t>323 Red Pump Road</a:t>
            </a:r>
          </a:p>
          <a:p>
            <a:pPr algn="ctr">
              <a:buFont typeface="Wingdings" pitchFamily="2" charset="2"/>
              <a:buNone/>
            </a:pPr>
            <a:r>
              <a:rPr lang="en-US" sz="2400" dirty="0"/>
              <a:t>Bel Air, Maryland 21014</a:t>
            </a:r>
          </a:p>
          <a:p>
            <a:pPr algn="ctr">
              <a:buFont typeface="Wingdings" pitchFamily="2" charset="2"/>
              <a:buNone/>
            </a:pPr>
            <a:r>
              <a:rPr lang="en-US" sz="2400" dirty="0"/>
              <a:t>443-299-7792</a:t>
            </a:r>
          </a:p>
          <a:p>
            <a:pPr algn="ctr">
              <a:lnSpc>
                <a:spcPct val="90000"/>
              </a:lnSpc>
              <a:buNone/>
            </a:pPr>
            <a:r>
              <a:rPr lang="en-US" sz="2400" dirty="0">
                <a:solidFill>
                  <a:schemeClr val="accent1"/>
                </a:solidFill>
                <a:hlinkClick r:id="rId3">
                  <a:extLst>
                    <a:ext uri="{A12FA001-AC4F-418D-AE19-62706E023703}">
                      <ahyp:hlinkClr xmlns:ahyp="http://schemas.microsoft.com/office/drawing/2018/hyperlinkcolor" val="tx"/>
                    </a:ext>
                  </a:extLst>
                </a:hlinkClick>
              </a:rPr>
              <a:t>bbutz@fspta.org</a:t>
            </a:r>
            <a:endParaRPr lang="en-US" sz="2400" b="1" dirty="0">
              <a:solidFill>
                <a:schemeClr val="accent1"/>
              </a:solidFill>
            </a:endParaRPr>
          </a:p>
          <a:p>
            <a:pPr algn="ctr">
              <a:lnSpc>
                <a:spcPct val="90000"/>
              </a:lnSpc>
              <a:buFont typeface="Wingdings" pitchFamily="2" charset="2"/>
              <a:buNone/>
            </a:pPr>
            <a:endParaRPr lang="en-US" sz="2400" dirty="0"/>
          </a:p>
        </p:txBody>
      </p:sp>
      <p:sp>
        <p:nvSpPr>
          <p:cNvPr id="2" name="Slide Number Placeholder 1">
            <a:extLst>
              <a:ext uri="{FF2B5EF4-FFF2-40B4-BE49-F238E27FC236}">
                <a16:creationId xmlns:a16="http://schemas.microsoft.com/office/drawing/2014/main" id="{4400EE56-47D7-446D-38B1-164854674FDA}"/>
              </a:ext>
            </a:extLst>
          </p:cNvPr>
          <p:cNvSpPr>
            <a:spLocks noGrp="1"/>
          </p:cNvSpPr>
          <p:nvPr>
            <p:ph type="sldNum" sz="quarter" idx="12"/>
          </p:nvPr>
        </p:nvSpPr>
        <p:spPr/>
        <p:txBody>
          <a:bodyPr/>
          <a:lstStyle/>
          <a:p>
            <a:fld id="{87FC8409-A15A-4FE8-96DF-A69C2969CEA8}" type="slidenum">
              <a:rPr lang="en-US" smtClean="0"/>
              <a:pPr/>
              <a:t>50</a:t>
            </a:fld>
            <a:endParaRPr lang="en-US" dirty="0"/>
          </a:p>
        </p:txBody>
      </p:sp>
    </p:spTree>
    <p:extLst>
      <p:ext uri="{BB962C8B-B14F-4D97-AF65-F5344CB8AC3E}">
        <p14:creationId xmlns:p14="http://schemas.microsoft.com/office/powerpoint/2010/main" val="18759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296400" cy="1143000"/>
          </a:xfrm>
        </p:spPr>
        <p:txBody>
          <a:bodyPr/>
          <a:lstStyle/>
          <a:p>
            <a:pPr algn="ctr"/>
            <a:r>
              <a:rPr lang="en-US" sz="6600" dirty="0"/>
              <a:t>Thank you!</a:t>
            </a:r>
          </a:p>
        </p:txBody>
      </p:sp>
      <p:sp>
        <p:nvSpPr>
          <p:cNvPr id="3" name="Content Placeholder 2"/>
          <p:cNvSpPr>
            <a:spLocks noGrp="1"/>
          </p:cNvSpPr>
          <p:nvPr>
            <p:ph sz="quarter" idx="1"/>
          </p:nvPr>
        </p:nvSpPr>
        <p:spPr>
          <a:xfrm>
            <a:off x="1219200" y="1447800"/>
            <a:ext cx="9372600" cy="4572000"/>
          </a:xfrm>
        </p:spPr>
        <p:txBody>
          <a:bodyPr/>
          <a:lstStyle/>
          <a:p>
            <a:pPr marL="0" indent="0" algn="ctr">
              <a:buNone/>
            </a:pPr>
            <a:endParaRPr lang="en-US" sz="1400" dirty="0"/>
          </a:p>
          <a:p>
            <a:pPr marL="0" indent="0" algn="ctr">
              <a:buNone/>
            </a:pPr>
            <a:r>
              <a:rPr lang="en-US" sz="4400" dirty="0"/>
              <a:t>Your time and dedication in the service of PTA is greatly appreciated.</a:t>
            </a:r>
          </a:p>
        </p:txBody>
      </p:sp>
      <p:sp>
        <p:nvSpPr>
          <p:cNvPr id="4" name="Slide Number Placeholder 3">
            <a:extLst>
              <a:ext uri="{FF2B5EF4-FFF2-40B4-BE49-F238E27FC236}">
                <a16:creationId xmlns:a16="http://schemas.microsoft.com/office/drawing/2014/main" id="{710FE2E6-1F16-EEA7-EACF-C430DE08AF15}"/>
              </a:ext>
            </a:extLst>
          </p:cNvPr>
          <p:cNvSpPr>
            <a:spLocks noGrp="1"/>
          </p:cNvSpPr>
          <p:nvPr>
            <p:ph type="sldNum" sz="quarter" idx="12"/>
          </p:nvPr>
        </p:nvSpPr>
        <p:spPr/>
        <p:txBody>
          <a:bodyPr/>
          <a:lstStyle/>
          <a:p>
            <a:fld id="{87FC8409-A15A-4FE8-96DF-A69C2969CEA8}" type="slidenum">
              <a:rPr lang="en-US" smtClean="0"/>
              <a:pPr/>
              <a:t>51</a:t>
            </a:fld>
            <a:endParaRPr lang="en-US" dirty="0"/>
          </a:p>
        </p:txBody>
      </p:sp>
    </p:spTree>
    <p:extLst>
      <p:ext uri="{BB962C8B-B14F-4D97-AF65-F5344CB8AC3E}">
        <p14:creationId xmlns:p14="http://schemas.microsoft.com/office/powerpoint/2010/main" val="6963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274638"/>
            <a:ext cx="9525000" cy="1143000"/>
          </a:xfrm>
        </p:spPr>
        <p:txBody>
          <a:bodyPr/>
          <a:lstStyle/>
          <a:p>
            <a:pPr algn="ctr"/>
            <a:r>
              <a:rPr lang="en-US" dirty="0"/>
              <a:t>Objectives</a:t>
            </a:r>
          </a:p>
        </p:txBody>
      </p:sp>
      <p:sp>
        <p:nvSpPr>
          <p:cNvPr id="8195" name="Rectangle 3"/>
          <p:cNvSpPr>
            <a:spLocks noGrp="1" noChangeArrowheads="1"/>
          </p:cNvSpPr>
          <p:nvPr>
            <p:ph sz="quarter" idx="1"/>
          </p:nvPr>
        </p:nvSpPr>
        <p:spPr>
          <a:xfrm>
            <a:off x="2809875" y="2362200"/>
            <a:ext cx="7010400" cy="2666448"/>
          </a:xfrm>
        </p:spPr>
        <p:txBody>
          <a:bodyPr/>
          <a:lstStyle/>
          <a:p>
            <a:r>
              <a:rPr lang="en-US" sz="2800" dirty="0"/>
              <a:t>Board Responsibilities</a:t>
            </a:r>
          </a:p>
          <a:p>
            <a:r>
              <a:rPr lang="en-US" sz="2800" dirty="0"/>
              <a:t>Review Protecting Non-Profit Status</a:t>
            </a:r>
          </a:p>
          <a:p>
            <a:r>
              <a:rPr lang="en-US" sz="2800" dirty="0"/>
              <a:t>Review Contribution Acknowledgements</a:t>
            </a:r>
          </a:p>
          <a:p>
            <a:r>
              <a:rPr lang="en-US" sz="2800" dirty="0"/>
              <a:t>Loss/Crime Prevention</a:t>
            </a:r>
          </a:p>
          <a:p>
            <a:r>
              <a:rPr lang="en-US" sz="2800" dirty="0"/>
              <a:t>Review Forms</a:t>
            </a:r>
          </a:p>
          <a:p>
            <a:pPr>
              <a:buFont typeface="Wingdings" pitchFamily="2" charset="2"/>
              <a:buNone/>
            </a:pPr>
            <a:endParaRPr lang="en-US" sz="2800" dirty="0"/>
          </a:p>
        </p:txBody>
      </p:sp>
      <p:sp>
        <p:nvSpPr>
          <p:cNvPr id="7" name="AutoShape 6">
            <a:hlinkClick r:id="rId4" action="ppaction://hlinkfile" highlightClick="1">
              <a:snd r:embed="rId3" name="click.wav"/>
            </a:hlinkClick>
          </p:cNvPr>
          <p:cNvSpPr>
            <a:spLocks noChangeArrowheads="1"/>
          </p:cNvSpPr>
          <p:nvPr/>
        </p:nvSpPr>
        <p:spPr bwMode="auto">
          <a:xfrm>
            <a:off x="5705475" y="5028648"/>
            <a:ext cx="609600" cy="381000"/>
          </a:xfrm>
          <a:prstGeom prst="actionButtonDocument">
            <a:avLst/>
          </a:prstGeom>
          <a:solidFill>
            <a:schemeClr val="accent2"/>
          </a:solidFill>
          <a:ln>
            <a:noFill/>
          </a:ln>
          <a:effectLst/>
        </p:spPr>
        <p:txBody>
          <a:bodyPr wrap="none" anchor="ctr"/>
          <a:lstStyle/>
          <a:p>
            <a:endParaRPr lang="en-US" dirty="0"/>
          </a:p>
        </p:txBody>
      </p:sp>
      <p:sp>
        <p:nvSpPr>
          <p:cNvPr id="2" name="Slide Number Placeholder 1">
            <a:extLst>
              <a:ext uri="{FF2B5EF4-FFF2-40B4-BE49-F238E27FC236}">
                <a16:creationId xmlns:a16="http://schemas.microsoft.com/office/drawing/2014/main" id="{92187545-C2EE-B830-1AFD-B5832C6477A1}"/>
              </a:ext>
            </a:extLst>
          </p:cNvPr>
          <p:cNvSpPr>
            <a:spLocks noGrp="1"/>
          </p:cNvSpPr>
          <p:nvPr>
            <p:ph type="sldNum" sz="quarter" idx="12"/>
          </p:nvPr>
        </p:nvSpPr>
        <p:spPr/>
        <p:txBody>
          <a:bodyPr/>
          <a:lstStyle/>
          <a:p>
            <a:fld id="{87FC8409-A15A-4FE8-96DF-A69C2969CEA8}" type="slidenum">
              <a:rPr lang="en-US" smtClean="0"/>
              <a:pPr/>
              <a:t>6</a:t>
            </a:fld>
            <a:endParaRPr lang="en-US" dirty="0"/>
          </a:p>
        </p:txBody>
      </p:sp>
    </p:spTree>
    <p:extLst>
      <p:ext uri="{BB962C8B-B14F-4D97-AF65-F5344CB8AC3E}">
        <p14:creationId xmlns:p14="http://schemas.microsoft.com/office/powerpoint/2010/main" val="142024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274638"/>
            <a:ext cx="9372600" cy="1143000"/>
          </a:xfrm>
        </p:spPr>
        <p:txBody>
          <a:bodyPr/>
          <a:lstStyle/>
          <a:p>
            <a:pPr algn="ctr"/>
            <a:r>
              <a:rPr lang="en-US" dirty="0"/>
              <a:t>PTA is a Business</a:t>
            </a:r>
          </a:p>
        </p:txBody>
      </p:sp>
      <p:sp>
        <p:nvSpPr>
          <p:cNvPr id="35843" name="Rectangle 3"/>
          <p:cNvSpPr>
            <a:spLocks noGrp="1" noChangeArrowheads="1"/>
          </p:cNvSpPr>
          <p:nvPr>
            <p:ph sz="quarter" idx="1"/>
          </p:nvPr>
        </p:nvSpPr>
        <p:spPr>
          <a:xfrm>
            <a:off x="1219200" y="1676400"/>
            <a:ext cx="9677400" cy="4572000"/>
          </a:xfrm>
        </p:spPr>
        <p:txBody>
          <a:bodyPr/>
          <a:lstStyle/>
          <a:p>
            <a:r>
              <a:rPr lang="en-US" sz="2800" dirty="0"/>
              <a:t>PTA is not a social club</a:t>
            </a:r>
          </a:p>
          <a:p>
            <a:r>
              <a:rPr lang="en-US" sz="2800" dirty="0"/>
              <a:t>It must be run as a business</a:t>
            </a:r>
          </a:p>
          <a:p>
            <a:r>
              <a:rPr lang="en-US" sz="2800" dirty="0"/>
              <a:t>It is accountable as a business</a:t>
            </a:r>
          </a:p>
          <a:p>
            <a:r>
              <a:rPr lang="en-US" sz="2800" dirty="0"/>
              <a:t>You must comply with all local, city, county, state and federal regulations</a:t>
            </a:r>
          </a:p>
          <a:p>
            <a:r>
              <a:rPr lang="en-US" sz="2800" dirty="0"/>
              <a:t>When it comes to the PTA finances you must rule with your head and not your heart</a:t>
            </a:r>
          </a:p>
        </p:txBody>
      </p:sp>
      <p:sp>
        <p:nvSpPr>
          <p:cNvPr id="2" name="Slide Number Placeholder 1">
            <a:extLst>
              <a:ext uri="{FF2B5EF4-FFF2-40B4-BE49-F238E27FC236}">
                <a16:creationId xmlns:a16="http://schemas.microsoft.com/office/drawing/2014/main" id="{397D6C85-2E1F-89AA-CE55-EC8A225A8E35}"/>
              </a:ext>
            </a:extLst>
          </p:cNvPr>
          <p:cNvSpPr>
            <a:spLocks noGrp="1"/>
          </p:cNvSpPr>
          <p:nvPr>
            <p:ph type="sldNum" sz="quarter" idx="12"/>
          </p:nvPr>
        </p:nvSpPr>
        <p:spPr/>
        <p:txBody>
          <a:bodyPr/>
          <a:lstStyle/>
          <a:p>
            <a:fld id="{87FC8409-A15A-4FE8-96DF-A69C2969CEA8}"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idx="4294967295"/>
          </p:nvPr>
        </p:nvSpPr>
        <p:spPr>
          <a:xfrm>
            <a:off x="1600200" y="457200"/>
            <a:ext cx="8229600" cy="1371600"/>
          </a:xfrm>
        </p:spPr>
        <p:txBody>
          <a:bodyPr/>
          <a:lstStyle/>
          <a:p>
            <a:pPr algn="ctr"/>
            <a:r>
              <a:rPr lang="en-US" dirty="0"/>
              <a:t>Executive Committee</a:t>
            </a:r>
          </a:p>
        </p:txBody>
      </p:sp>
      <p:sp>
        <p:nvSpPr>
          <p:cNvPr id="158725" name="Rectangle 3"/>
          <p:cNvSpPr>
            <a:spLocks noGrp="1" noChangeArrowheads="1"/>
          </p:cNvSpPr>
          <p:nvPr>
            <p:ph type="body" idx="4294967295"/>
          </p:nvPr>
        </p:nvSpPr>
        <p:spPr>
          <a:xfrm>
            <a:off x="1524000" y="1981200"/>
            <a:ext cx="8229600" cy="4191000"/>
          </a:xfrm>
        </p:spPr>
        <p:txBody>
          <a:bodyPr/>
          <a:lstStyle/>
          <a:p>
            <a:pPr marL="0" indent="0" algn="ctr">
              <a:lnSpc>
                <a:spcPct val="120000"/>
              </a:lnSpc>
              <a:spcBef>
                <a:spcPts val="0"/>
              </a:spcBef>
              <a:spcAft>
                <a:spcPts val="1800"/>
              </a:spcAft>
              <a:buClrTx/>
              <a:buSzTx/>
              <a:buNone/>
              <a:defRPr/>
            </a:pPr>
            <a:r>
              <a:rPr lang="en-US" sz="3300" b="1" u="sng" kern="0" dirty="0">
                <a:solidFill>
                  <a:prstClr val="black"/>
                </a:solidFill>
                <a:ea typeface="Roboto" panose="02000000000000000000" pitchFamily="2" charset="0"/>
              </a:rPr>
              <a:t>Elected Officers*</a:t>
            </a:r>
            <a:endParaRPr lang="en-US" sz="3300" b="1" dirty="0">
              <a:solidFill>
                <a:prstClr val="black"/>
              </a:solidFill>
              <a:ea typeface="Roboto" panose="02000000000000000000" pitchFamily="2" charset="0"/>
            </a:endParaRPr>
          </a:p>
          <a:p>
            <a:pPr marL="0" indent="0" algn="ctr">
              <a:lnSpc>
                <a:spcPct val="90000"/>
              </a:lnSpc>
              <a:spcBef>
                <a:spcPts val="1000"/>
              </a:spcBef>
              <a:spcAft>
                <a:spcPts val="1200"/>
              </a:spcAft>
              <a:buClrTx/>
              <a:buSzTx/>
              <a:buNone/>
              <a:defRPr/>
            </a:pPr>
            <a:r>
              <a:rPr lang="en-US" sz="1900" kern="0" dirty="0">
                <a:solidFill>
                  <a:prstClr val="black"/>
                </a:solidFill>
                <a:ea typeface="Roboto" panose="02000000000000000000" pitchFamily="2" charset="0"/>
              </a:rPr>
              <a:t>President</a:t>
            </a:r>
          </a:p>
          <a:p>
            <a:pPr marL="0" indent="0" algn="ctr">
              <a:lnSpc>
                <a:spcPct val="90000"/>
              </a:lnSpc>
              <a:spcBef>
                <a:spcPts val="1000"/>
              </a:spcBef>
              <a:spcAft>
                <a:spcPts val="1200"/>
              </a:spcAft>
              <a:buClrTx/>
              <a:buSzTx/>
              <a:buNone/>
              <a:defRPr/>
            </a:pPr>
            <a:r>
              <a:rPr lang="en-US" sz="1900" kern="0" dirty="0">
                <a:solidFill>
                  <a:prstClr val="black"/>
                </a:solidFill>
                <a:ea typeface="Roboto" panose="02000000000000000000" pitchFamily="2" charset="0"/>
              </a:rPr>
              <a:t>Vice President(s)</a:t>
            </a:r>
          </a:p>
          <a:p>
            <a:pPr marL="0" indent="0" algn="ctr">
              <a:lnSpc>
                <a:spcPct val="90000"/>
              </a:lnSpc>
              <a:spcBef>
                <a:spcPts val="1000"/>
              </a:spcBef>
              <a:spcAft>
                <a:spcPts val="1200"/>
              </a:spcAft>
              <a:buClrTx/>
              <a:buSzTx/>
              <a:buNone/>
              <a:defRPr/>
            </a:pPr>
            <a:r>
              <a:rPr lang="en-US" sz="1900" kern="0" dirty="0">
                <a:solidFill>
                  <a:prstClr val="black"/>
                </a:solidFill>
                <a:ea typeface="Roboto" panose="02000000000000000000" pitchFamily="2" charset="0"/>
              </a:rPr>
              <a:t>Secretary </a:t>
            </a:r>
          </a:p>
          <a:p>
            <a:pPr marL="0" indent="0" algn="ctr">
              <a:lnSpc>
                <a:spcPct val="90000"/>
              </a:lnSpc>
              <a:spcBef>
                <a:spcPts val="1000"/>
              </a:spcBef>
              <a:spcAft>
                <a:spcPts val="2400"/>
              </a:spcAft>
              <a:buClrTx/>
              <a:buSzTx/>
              <a:buNone/>
              <a:defRPr/>
            </a:pPr>
            <a:r>
              <a:rPr lang="en-US" sz="1900" kern="0" dirty="0">
                <a:solidFill>
                  <a:prstClr val="black"/>
                </a:solidFill>
                <a:ea typeface="Roboto" panose="02000000000000000000" pitchFamily="2" charset="0"/>
              </a:rPr>
              <a:t>Treasurer</a:t>
            </a:r>
            <a:endParaRPr lang="en-US" sz="2200" kern="0" dirty="0">
              <a:solidFill>
                <a:prstClr val="black"/>
              </a:solidFill>
              <a:ea typeface="Roboto" panose="02000000000000000000" pitchFamily="2" charset="0"/>
            </a:endParaRPr>
          </a:p>
        </p:txBody>
      </p:sp>
      <p:sp>
        <p:nvSpPr>
          <p:cNvPr id="2" name="Slide Number Placeholder 1">
            <a:extLst>
              <a:ext uri="{FF2B5EF4-FFF2-40B4-BE49-F238E27FC236}">
                <a16:creationId xmlns:a16="http://schemas.microsoft.com/office/drawing/2014/main" id="{202D12B9-B3AA-DE29-2BBB-4B9E877306FA}"/>
              </a:ext>
            </a:extLst>
          </p:cNvPr>
          <p:cNvSpPr>
            <a:spLocks noGrp="1"/>
          </p:cNvSpPr>
          <p:nvPr>
            <p:ph type="sldNum" sz="quarter" idx="12"/>
          </p:nvPr>
        </p:nvSpPr>
        <p:spPr/>
        <p:txBody>
          <a:bodyPr/>
          <a:lstStyle/>
          <a:p>
            <a:fld id="{AFDC5232-2A27-4C43-A10B-5238DE229496}"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4"/>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271E5487-44E1-47B5-9CEE-482F4EFAA459}" type="slidenum">
              <a:rPr lang="en-US" sz="1200">
                <a:latin typeface="Arial Black" pitchFamily="34" charset="0"/>
              </a:rPr>
              <a:pPr algn="r" eaLnBrk="1" hangingPunct="1"/>
              <a:t>9</a:t>
            </a:fld>
            <a:endParaRPr lang="en-US" sz="1200" dirty="0">
              <a:latin typeface="Arial Black" pitchFamily="34" charset="0"/>
            </a:endParaRPr>
          </a:p>
        </p:txBody>
      </p:sp>
      <p:sp>
        <p:nvSpPr>
          <p:cNvPr id="158724" name="Rectangle 2"/>
          <p:cNvSpPr>
            <a:spLocks noGrp="1" noChangeArrowheads="1"/>
          </p:cNvSpPr>
          <p:nvPr>
            <p:ph type="title" idx="4294967295"/>
          </p:nvPr>
        </p:nvSpPr>
        <p:spPr>
          <a:xfrm>
            <a:off x="1676400" y="457200"/>
            <a:ext cx="8229600" cy="1371600"/>
          </a:xfrm>
        </p:spPr>
        <p:txBody>
          <a:bodyPr/>
          <a:lstStyle/>
          <a:p>
            <a:pPr algn="ctr"/>
            <a:r>
              <a:rPr lang="en-US" dirty="0"/>
              <a:t>Board of Directors</a:t>
            </a:r>
          </a:p>
        </p:txBody>
      </p:sp>
      <p:sp>
        <p:nvSpPr>
          <p:cNvPr id="158725" name="Rectangle 3"/>
          <p:cNvSpPr>
            <a:spLocks noGrp="1" noChangeArrowheads="1"/>
          </p:cNvSpPr>
          <p:nvPr>
            <p:ph type="body" idx="4294967295"/>
          </p:nvPr>
        </p:nvSpPr>
        <p:spPr>
          <a:xfrm>
            <a:off x="1600200" y="1981200"/>
            <a:ext cx="8229600" cy="4191000"/>
          </a:xfrm>
        </p:spPr>
        <p:txBody>
          <a:bodyPr/>
          <a:lstStyle/>
          <a:p>
            <a:pPr marL="0" indent="0" algn="ctr">
              <a:lnSpc>
                <a:spcPct val="120000"/>
              </a:lnSpc>
              <a:spcBef>
                <a:spcPts val="0"/>
              </a:spcBef>
              <a:buClrTx/>
              <a:buSzTx/>
              <a:buNone/>
              <a:defRPr/>
            </a:pPr>
            <a:r>
              <a:rPr lang="en-US" sz="2400" kern="0" dirty="0">
                <a:solidFill>
                  <a:prstClr val="black"/>
                </a:solidFill>
                <a:ea typeface="Roboto" panose="02000000000000000000" pitchFamily="2" charset="0"/>
              </a:rPr>
              <a:t>Elected Officers</a:t>
            </a:r>
          </a:p>
          <a:p>
            <a:pPr marL="0" indent="0" algn="ctr">
              <a:lnSpc>
                <a:spcPct val="120000"/>
              </a:lnSpc>
              <a:spcBef>
                <a:spcPts val="0"/>
              </a:spcBef>
              <a:buClrTx/>
              <a:buSzTx/>
              <a:buNone/>
              <a:defRPr/>
            </a:pPr>
            <a:r>
              <a:rPr lang="en-US" sz="2400" kern="0" dirty="0">
                <a:solidFill>
                  <a:prstClr val="black"/>
                </a:solidFill>
                <a:ea typeface="Roboto" panose="02000000000000000000" pitchFamily="2" charset="0"/>
              </a:rPr>
              <a:t>Standing Committee Chairs</a:t>
            </a:r>
          </a:p>
          <a:p>
            <a:pPr marL="0" indent="0" algn="ctr">
              <a:lnSpc>
                <a:spcPct val="120000"/>
              </a:lnSpc>
              <a:spcBef>
                <a:spcPts val="0"/>
              </a:spcBef>
              <a:buClrTx/>
              <a:buSzTx/>
              <a:buNone/>
              <a:defRPr/>
            </a:pPr>
            <a:r>
              <a:rPr lang="en-US" sz="2400" kern="0" dirty="0">
                <a:solidFill>
                  <a:prstClr val="black"/>
                </a:solidFill>
                <a:ea typeface="Roboto" panose="02000000000000000000" pitchFamily="2" charset="0"/>
              </a:rPr>
              <a:t>Delegates to Council</a:t>
            </a:r>
          </a:p>
          <a:p>
            <a:pPr marL="0" indent="0" algn="ctr">
              <a:lnSpc>
                <a:spcPct val="120000"/>
              </a:lnSpc>
              <a:spcBef>
                <a:spcPts val="0"/>
              </a:spcBef>
              <a:buClrTx/>
              <a:buSzTx/>
              <a:buNone/>
              <a:defRPr/>
            </a:pPr>
            <a:r>
              <a:rPr lang="en-US" sz="2400" kern="0" dirty="0">
                <a:solidFill>
                  <a:prstClr val="black"/>
                </a:solidFill>
                <a:ea typeface="Roboto" panose="02000000000000000000" pitchFamily="2" charset="0"/>
              </a:rPr>
              <a:t>Principal</a:t>
            </a:r>
            <a:r>
              <a:rPr lang="en-US" sz="2700" kern="0" dirty="0">
                <a:solidFill>
                  <a:prstClr val="black"/>
                </a:solidFill>
                <a:ea typeface="Roboto" panose="02000000000000000000" pitchFamily="2" charset="0"/>
              </a:rPr>
              <a:t> </a:t>
            </a:r>
            <a:r>
              <a:rPr lang="en-US" sz="2000" kern="0" dirty="0">
                <a:solidFill>
                  <a:prstClr val="black"/>
                </a:solidFill>
                <a:ea typeface="Roboto" panose="02000000000000000000" pitchFamily="2" charset="0"/>
              </a:rPr>
              <a:t>(or their designee) </a:t>
            </a:r>
          </a:p>
          <a:p>
            <a:pPr marL="0" indent="0" algn="ctr">
              <a:lnSpc>
                <a:spcPct val="90000"/>
              </a:lnSpc>
              <a:spcBef>
                <a:spcPts val="0"/>
              </a:spcBef>
              <a:buClrTx/>
              <a:buSzTx/>
              <a:buNone/>
              <a:defRPr/>
            </a:pPr>
            <a:r>
              <a:rPr lang="en-US" sz="2400" kern="0" dirty="0">
                <a:solidFill>
                  <a:prstClr val="black"/>
                </a:solidFill>
                <a:ea typeface="Roboto" panose="02000000000000000000" pitchFamily="2" charset="0"/>
              </a:rPr>
              <a:t>Student Representative (for PTSAs)</a:t>
            </a:r>
          </a:p>
          <a:p>
            <a:pPr marL="0" indent="0" algn="ctr">
              <a:lnSpc>
                <a:spcPct val="120000"/>
              </a:lnSpc>
              <a:spcBef>
                <a:spcPts val="0"/>
              </a:spcBef>
              <a:buClrTx/>
              <a:buSzTx/>
              <a:buNone/>
              <a:defRPr/>
            </a:pPr>
            <a:r>
              <a:rPr lang="en-US" sz="2400" kern="0" dirty="0">
                <a:solidFill>
                  <a:prstClr val="black"/>
                </a:solidFill>
                <a:ea typeface="Roboto" panose="02000000000000000000" pitchFamily="2" charset="0"/>
              </a:rPr>
              <a:t>Parliamentarian (Optional)</a:t>
            </a:r>
          </a:p>
          <a:p>
            <a:pPr marL="0" indent="0">
              <a:buNone/>
            </a:pPr>
            <a:endParaRPr lang="en-US" sz="900" dirty="0"/>
          </a:p>
          <a:p>
            <a:pPr marL="0" indent="0">
              <a:buNone/>
            </a:pPr>
            <a:r>
              <a:rPr lang="en-US" sz="2400" dirty="0"/>
              <a:t>All Board Members MUST be paying members of the PT(S)A they are serving, per your bylaws.</a:t>
            </a:r>
            <a:endParaRPr lang="en-US" sz="2800" dirty="0"/>
          </a:p>
        </p:txBody>
      </p:sp>
      <p:sp>
        <p:nvSpPr>
          <p:cNvPr id="2" name="Slide Number Placeholder 1">
            <a:extLst>
              <a:ext uri="{FF2B5EF4-FFF2-40B4-BE49-F238E27FC236}">
                <a16:creationId xmlns:a16="http://schemas.microsoft.com/office/drawing/2014/main" id="{A46722EB-4331-C7E5-7B0A-30FAC0589A78}"/>
              </a:ext>
            </a:extLst>
          </p:cNvPr>
          <p:cNvSpPr>
            <a:spLocks noGrp="1"/>
          </p:cNvSpPr>
          <p:nvPr>
            <p:ph type="sldNum" sz="quarter" idx="12"/>
          </p:nvPr>
        </p:nvSpPr>
        <p:spPr/>
        <p:txBody>
          <a:bodyPr/>
          <a:lstStyle/>
          <a:p>
            <a:fld id="{AFDC5232-2A27-4C43-A10B-5238DE229496}" type="slidenum">
              <a:rPr lang="en-US" smtClean="0"/>
              <a:pPr/>
              <a:t>9</a:t>
            </a:fld>
            <a:endParaRPr lang="en-US" dirty="0"/>
          </a:p>
        </p:txBody>
      </p:sp>
    </p:spTree>
    <p:extLst>
      <p:ext uri="{BB962C8B-B14F-4D97-AF65-F5344CB8AC3E}">
        <p14:creationId xmlns:p14="http://schemas.microsoft.com/office/powerpoint/2010/main" val="357844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Annual Financial Review Training" id="{8E594AFB-3756-4FA4-A2AB-66B72ABD96A6}" vid="{8F8F3FCF-287C-48A1-A9C7-FEBDFEF3FDF6}"/>
    </a:ext>
  </a:extLst>
</a:theme>
</file>

<file path=ppt/theme/theme2.xml><?xml version="1.0" encoding="utf-8"?>
<a:theme xmlns:a="http://schemas.openxmlformats.org/drawingml/2006/main" name="1_Business plan presentat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FSPTA template</Template>
  <TotalTime>14798</TotalTime>
  <Words>4428</Words>
  <Application>Microsoft Office PowerPoint</Application>
  <PresentationFormat>Widescreen</PresentationFormat>
  <Paragraphs>570</Paragraphs>
  <Slides>51</Slides>
  <Notes>50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4" baseType="lpstr">
      <vt:lpstr>Wingdings</vt:lpstr>
      <vt:lpstr>Wingdings 2</vt:lpstr>
      <vt:lpstr>Phosphate Inline</vt:lpstr>
      <vt:lpstr>Arial Black</vt:lpstr>
      <vt:lpstr>Cambria</vt:lpstr>
      <vt:lpstr>Baskerville Old Face</vt:lpstr>
      <vt:lpstr>Calibri</vt:lpstr>
      <vt:lpstr>Arial</vt:lpstr>
      <vt:lpstr>Roboto</vt:lpstr>
      <vt:lpstr>Century Gothic</vt:lpstr>
      <vt:lpstr>Business plan presentation</vt:lpstr>
      <vt:lpstr>1_Business plan presentation</vt:lpstr>
      <vt:lpstr>Worksheet</vt:lpstr>
      <vt:lpstr>PowerPoint Presentation</vt:lpstr>
      <vt:lpstr>Financial Training Session</vt:lpstr>
      <vt:lpstr>PTA Mission</vt:lpstr>
      <vt:lpstr>Values of PTA</vt:lpstr>
      <vt:lpstr> </vt:lpstr>
      <vt:lpstr>Objectives</vt:lpstr>
      <vt:lpstr>PTA is a Business</vt:lpstr>
      <vt:lpstr>Executive Committee</vt:lpstr>
      <vt:lpstr>Board of Directors</vt:lpstr>
      <vt:lpstr>PowerPoint Presentation</vt:lpstr>
      <vt:lpstr>Board Responsibilities</vt:lpstr>
      <vt:lpstr>Fiduciary Duties</vt:lpstr>
      <vt:lpstr>Duty of Care</vt:lpstr>
      <vt:lpstr>Duty of Loyalty</vt:lpstr>
      <vt:lpstr>Duty of Obedience</vt:lpstr>
      <vt:lpstr>PowerPoint Presentation</vt:lpstr>
      <vt:lpstr>Always Remember</vt:lpstr>
      <vt:lpstr>PowerPoint Presentation</vt:lpstr>
      <vt:lpstr>What Is An Exempt Organization</vt:lpstr>
      <vt:lpstr>Jeopardizing IRS Tax-Exempt Status</vt:lpstr>
      <vt:lpstr>PowerPoint Presentation</vt:lpstr>
      <vt:lpstr>Contributions</vt:lpstr>
      <vt:lpstr>Contributions -- 2</vt:lpstr>
      <vt:lpstr>IRS Documentation for  Charitable Contributions</vt:lpstr>
      <vt:lpstr>PowerPoint Presentation</vt:lpstr>
      <vt:lpstr>Insurance Broker Contact</vt:lpstr>
      <vt:lpstr>Insurance</vt:lpstr>
      <vt:lpstr>PTA Insurance Coverage - Crime</vt:lpstr>
      <vt:lpstr>Reporting a Crime Claim</vt:lpstr>
      <vt:lpstr>Reporting a Crime Claim</vt:lpstr>
      <vt:lpstr>Reporting a Crime Claim -- 2</vt:lpstr>
      <vt:lpstr>Reporting a Crime Claim -- 3</vt:lpstr>
      <vt:lpstr>Reporting a Crime Claim -- 4</vt:lpstr>
      <vt:lpstr>PTA Insurance Coverage</vt:lpstr>
      <vt:lpstr>PowerPoint Presentation</vt:lpstr>
      <vt:lpstr>Charitable Solicitation Act</vt:lpstr>
      <vt:lpstr>Charitable Solicitation Act -- 2</vt:lpstr>
      <vt:lpstr>Charitable Solicitation Act -- 3</vt:lpstr>
      <vt:lpstr>Incorporation</vt:lpstr>
      <vt:lpstr>Personal Property Return</vt:lpstr>
      <vt:lpstr>Advertising</vt:lpstr>
      <vt:lpstr>IRS Forms 990/990-EZ/990-N</vt:lpstr>
      <vt:lpstr>IRS Forms -- 2</vt:lpstr>
      <vt:lpstr>IRS Forms -- 3</vt:lpstr>
      <vt:lpstr>IRS Forms -- 4</vt:lpstr>
      <vt:lpstr>IRS Forms -- 5</vt:lpstr>
      <vt:lpstr>Sales and Use Tax</vt:lpstr>
      <vt:lpstr>Unrelated Business Income (UBI)</vt:lpstr>
      <vt:lpstr>Unrelated Business Income (UBI)</vt:lpstr>
      <vt:lpstr>Contact Information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Rita</dc:creator>
  <cp:lastModifiedBy>Gerrod Tyler</cp:lastModifiedBy>
  <cp:revision>188</cp:revision>
  <cp:lastPrinted>2024-05-21T17:28:13Z</cp:lastPrinted>
  <dcterms:created xsi:type="dcterms:W3CDTF">2008-10-20T02:14:14Z</dcterms:created>
  <dcterms:modified xsi:type="dcterms:W3CDTF">2024-07-11T01:14:04Z</dcterms:modified>
</cp:coreProperties>
</file>