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8288000" cy="10287000"/>
  <p:notesSz cx="6858000" cy="9144000"/>
  <p:embeddedFontLst>
    <p:embeddedFont>
      <p:font typeface="Aileron Bold" panose="020B0604020202020204" charset="0"/>
      <p:regular r:id="rId19"/>
    </p:embeddedFont>
    <p:embeddedFont>
      <p:font typeface="Calibri" panose="020F0502020204030204" pitchFamily="34" charset="0"/>
      <p:regular r:id="rId20"/>
      <p:bold r:id="rId21"/>
      <p:italic r:id="rId22"/>
      <p:boldItalic r:id="rId23"/>
    </p:embeddedFont>
    <p:embeddedFont>
      <p:font typeface="Kollektif" panose="020B0604020202020204" charset="0"/>
      <p:regular r:id="rId24"/>
    </p:embeddedFont>
    <p:embeddedFont>
      <p:font typeface="Kollektif Bold" panose="020B0604020202020204" charset="0"/>
      <p:regular r:id="rId25"/>
    </p:embeddedFont>
    <p:embeddedFont>
      <p:font typeface="Open Sans Bold" panose="020B0604020202020204" charset="0"/>
      <p:regular r:id="rId26"/>
    </p:embeddedFont>
    <p:embeddedFont>
      <p:font typeface="Public Sans Bold" panose="020B0604020202020204" charset="0"/>
      <p:regular r:id="rId27"/>
    </p:embeddedFont>
    <p:embeddedFont>
      <p:font typeface="Roboto" panose="020B0604020202020204" charset="0"/>
      <p:regular r:id="rId28"/>
      <p:bold r:id="rId29"/>
      <p:italic r:id="rId30"/>
      <p:boldItalic r:id="rId31"/>
    </p:embeddedFont>
    <p:embeddedFont>
      <p:font typeface="Roboto Bold" panose="020B0604020202020204" charset="0"/>
      <p:regular r:id="rId32"/>
      <p:bold r:id="rId33"/>
    </p:embeddedFont>
    <p:embeddedFont>
      <p:font typeface="Roboto Italics" panose="020B0604020202020204" charset="0"/>
      <p:regular r:id="rId34"/>
    </p:embeddedFont>
    <p:embeddedFont>
      <p:font typeface="TT Commons Pro" panose="020B0604020202020204"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5" d="100"/>
          <a:sy n="55" d="100"/>
        </p:scale>
        <p:origin x="658" y="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8.fntdata"/><Relationship Id="rId39" Type="http://schemas.openxmlformats.org/officeDocument/2006/relationships/tableStyles" Target="tableStyles.xml"/><Relationship Id="rId21" Type="http://schemas.openxmlformats.org/officeDocument/2006/relationships/font" Target="fonts/font3.fntdata"/><Relationship Id="rId34" Type="http://schemas.openxmlformats.org/officeDocument/2006/relationships/font" Target="fonts/font1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19.jpe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5.sv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7.svg"/><Relationship Id="rId3" Type="http://schemas.openxmlformats.org/officeDocument/2006/relationships/image" Target="../media/image15.svg"/><Relationship Id="rId7" Type="http://schemas.openxmlformats.org/officeDocument/2006/relationships/image" Target="../media/image4.png"/><Relationship Id="rId12"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8.svg"/><Relationship Id="rId5" Type="http://schemas.openxmlformats.org/officeDocument/2006/relationships/image" Target="../media/image27.png"/><Relationship Id="rId10" Type="http://schemas.openxmlformats.org/officeDocument/2006/relationships/image" Target="../media/image7.png"/><Relationship Id="rId4" Type="http://schemas.openxmlformats.org/officeDocument/2006/relationships/image" Target="../media/image26.png"/><Relationship Id="rId9"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31.sv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13.jpe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5.sv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33.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1.sv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svg"/><Relationship Id="rId3" Type="http://schemas.openxmlformats.org/officeDocument/2006/relationships/image" Target="../media/image3.svg"/><Relationship Id="rId7" Type="http://schemas.openxmlformats.org/officeDocument/2006/relationships/image" Target="../media/image35.svg"/><Relationship Id="rId12"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1.svg"/><Relationship Id="rId10" Type="http://schemas.openxmlformats.org/officeDocument/2006/relationships/image" Target="../media/image38.png"/><Relationship Id="rId4" Type="http://schemas.openxmlformats.org/officeDocument/2006/relationships/image" Target="../media/image30.png"/><Relationship Id="rId9" Type="http://schemas.openxmlformats.org/officeDocument/2006/relationships/image" Target="../media/image37.svg"/><Relationship Id="rId1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svg"/><Relationship Id="rId7"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12.jpeg"/></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5.sv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4.png"/><Relationship Id="rId5" Type="http://schemas.openxmlformats.org/officeDocument/2006/relationships/image" Target="../media/image14.png"/><Relationship Id="rId10" Type="http://schemas.openxmlformats.org/officeDocument/2006/relationships/image" Target="../media/image17.svg"/><Relationship Id="rId4" Type="http://schemas.openxmlformats.org/officeDocument/2006/relationships/image" Target="../media/image3.sv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0.svg"/><Relationship Id="rId7" Type="http://schemas.openxmlformats.org/officeDocument/2006/relationships/image" Target="../media/image5.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8.sv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20.png"/><Relationship Id="rId7" Type="http://schemas.openxmlformats.org/officeDocument/2006/relationships/image" Target="../media/image16.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22.jpeg"/><Relationship Id="rId5" Type="http://schemas.openxmlformats.org/officeDocument/2006/relationships/image" Target="../media/image7.png"/><Relationship Id="rId10" Type="http://schemas.openxmlformats.org/officeDocument/2006/relationships/image" Target="../media/image5.svg"/><Relationship Id="rId4" Type="http://schemas.openxmlformats.org/officeDocument/2006/relationships/image" Target="../media/image21.svg"/><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hyperlink" Target="https://quotefancy.com/klaus-balkenhol-quotes" TargetMode="External"/><Relationship Id="rId3" Type="http://schemas.openxmlformats.org/officeDocument/2006/relationships/image" Target="../media/image24.svg"/><Relationship Id="rId7" Type="http://schemas.openxmlformats.org/officeDocument/2006/relationships/image" Target="../media/image19.jpe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5.sv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4.svg"/><Relationship Id="rId7" Type="http://schemas.openxmlformats.org/officeDocument/2006/relationships/image" Target="../media/image5.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737373">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51000"/>
            </a:blip>
            <a:stretch>
              <a:fillRect t="-38888" b="-38888"/>
            </a:stretch>
          </a:blipFill>
        </p:spPr>
        <p:txBody>
          <a:bodyPr/>
          <a:lstStyle/>
          <a:p>
            <a:endParaRPr lang="en-US"/>
          </a:p>
        </p:txBody>
      </p:sp>
      <p:sp>
        <p:nvSpPr>
          <p:cNvPr id="3" name="Freeform 3"/>
          <p:cNvSpPr/>
          <p:nvPr/>
        </p:nvSpPr>
        <p:spPr>
          <a:xfrm>
            <a:off x="11013827" y="-248630"/>
            <a:ext cx="8681329" cy="10784260"/>
          </a:xfrm>
          <a:custGeom>
            <a:avLst/>
            <a:gdLst/>
            <a:ahLst/>
            <a:cxnLst/>
            <a:rect l="l" t="t" r="r" b="b"/>
            <a:pathLst>
              <a:path w="8681329" h="10784260">
                <a:moveTo>
                  <a:pt x="0" y="0"/>
                </a:moveTo>
                <a:lnTo>
                  <a:pt x="8681329" y="0"/>
                </a:lnTo>
                <a:lnTo>
                  <a:pt x="8681329" y="10784260"/>
                </a:lnTo>
                <a:lnTo>
                  <a:pt x="0" y="107842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928092" y="7365586"/>
            <a:ext cx="12832964" cy="303325"/>
          </a:xfrm>
          <a:custGeom>
            <a:avLst/>
            <a:gdLst/>
            <a:ahLst/>
            <a:cxnLst/>
            <a:rect l="l" t="t" r="r" b="b"/>
            <a:pathLst>
              <a:path w="12832964" h="303325">
                <a:moveTo>
                  <a:pt x="0" y="0"/>
                </a:moveTo>
                <a:lnTo>
                  <a:pt x="12832964" y="0"/>
                </a:lnTo>
                <a:lnTo>
                  <a:pt x="12832964" y="303325"/>
                </a:lnTo>
                <a:lnTo>
                  <a:pt x="0" y="30332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2695249" y="1536588"/>
            <a:ext cx="6873872" cy="162473"/>
          </a:xfrm>
          <a:custGeom>
            <a:avLst/>
            <a:gdLst/>
            <a:ahLst/>
            <a:cxnLst/>
            <a:rect l="l" t="t" r="r" b="b"/>
            <a:pathLst>
              <a:path w="6873872" h="162473">
                <a:moveTo>
                  <a:pt x="0" y="0"/>
                </a:moveTo>
                <a:lnTo>
                  <a:pt x="6873872" y="0"/>
                </a:lnTo>
                <a:lnTo>
                  <a:pt x="6873872" y="162474"/>
                </a:lnTo>
                <a:lnTo>
                  <a:pt x="0" y="1624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15075195" y="178455"/>
            <a:ext cx="2298587" cy="1358133"/>
          </a:xfrm>
          <a:custGeom>
            <a:avLst/>
            <a:gdLst/>
            <a:ahLst/>
            <a:cxnLst/>
            <a:rect l="l" t="t" r="r" b="b"/>
            <a:pathLst>
              <a:path w="2298587" h="1358133">
                <a:moveTo>
                  <a:pt x="0" y="0"/>
                </a:moveTo>
                <a:lnTo>
                  <a:pt x="2298587" y="0"/>
                </a:lnTo>
                <a:lnTo>
                  <a:pt x="2298587" y="1358133"/>
                </a:lnTo>
                <a:lnTo>
                  <a:pt x="0" y="1358133"/>
                </a:lnTo>
                <a:lnTo>
                  <a:pt x="0" y="0"/>
                </a:lnTo>
                <a:close/>
              </a:path>
            </a:pathLst>
          </a:custGeom>
          <a:blipFill>
            <a:blip r:embed="rId7"/>
            <a:stretch>
              <a:fillRect/>
            </a:stretch>
          </a:blipFill>
        </p:spPr>
        <p:txBody>
          <a:bodyPr/>
          <a:lstStyle/>
          <a:p>
            <a:endParaRPr lang="en-US"/>
          </a:p>
        </p:txBody>
      </p:sp>
      <p:sp>
        <p:nvSpPr>
          <p:cNvPr id="7" name="TextBox 7"/>
          <p:cNvSpPr txBox="1"/>
          <p:nvPr/>
        </p:nvSpPr>
        <p:spPr>
          <a:xfrm>
            <a:off x="369591" y="2228563"/>
            <a:ext cx="15210023" cy="3576955"/>
          </a:xfrm>
          <a:prstGeom prst="rect">
            <a:avLst/>
          </a:prstGeom>
        </p:spPr>
        <p:txBody>
          <a:bodyPr lIns="0" tIns="0" rIns="0" bIns="0" rtlCol="0" anchor="t">
            <a:spAutoFit/>
          </a:bodyPr>
          <a:lstStyle/>
          <a:p>
            <a:pPr algn="l">
              <a:lnSpc>
                <a:spcPts val="7040"/>
              </a:lnSpc>
            </a:pPr>
            <a:r>
              <a:rPr lang="en-US" sz="6400" spc="684">
                <a:solidFill>
                  <a:srgbClr val="FFFFFF"/>
                </a:solidFill>
                <a:latin typeface="Public Sans Bold"/>
                <a:ea typeface="Public Sans Bold"/>
                <a:cs typeface="Public Sans Bold"/>
                <a:sym typeface="Public Sans Bold"/>
              </a:rPr>
              <a:t>AWAKENING THE FORCE WITHIN: A LEADERSHIP WORKSHOP FOR PTA PRESIDENTS</a:t>
            </a:r>
          </a:p>
        </p:txBody>
      </p:sp>
      <p:sp>
        <p:nvSpPr>
          <p:cNvPr id="8" name="TextBox 8"/>
          <p:cNvSpPr txBox="1"/>
          <p:nvPr/>
        </p:nvSpPr>
        <p:spPr>
          <a:xfrm>
            <a:off x="1028700" y="8039781"/>
            <a:ext cx="9118427" cy="448945"/>
          </a:xfrm>
          <a:prstGeom prst="rect">
            <a:avLst/>
          </a:prstGeom>
        </p:spPr>
        <p:txBody>
          <a:bodyPr lIns="0" tIns="0" rIns="0" bIns="0" rtlCol="0" anchor="t">
            <a:spAutoFit/>
          </a:bodyPr>
          <a:lstStyle/>
          <a:p>
            <a:pPr algn="l">
              <a:lnSpc>
                <a:spcPts val="3409"/>
              </a:lnSpc>
            </a:pPr>
            <a:r>
              <a:rPr lang="en-US" sz="3099" spc="263">
                <a:solidFill>
                  <a:srgbClr val="FFFFFF"/>
                </a:solidFill>
                <a:latin typeface="Kollektif Bold"/>
                <a:ea typeface="Kollektif Bold"/>
                <a:cs typeface="Kollektif Bold"/>
                <a:sym typeface="Kollektif Bold"/>
              </a:rPr>
              <a:t>Gerrod Tyler - FREE STATE PTA</a:t>
            </a:r>
          </a:p>
        </p:txBody>
      </p:sp>
      <p:sp>
        <p:nvSpPr>
          <p:cNvPr id="9" name="TextBox 9"/>
          <p:cNvSpPr txBox="1"/>
          <p:nvPr/>
        </p:nvSpPr>
        <p:spPr>
          <a:xfrm>
            <a:off x="1141131" y="8756727"/>
            <a:ext cx="4280584" cy="323215"/>
          </a:xfrm>
          <a:prstGeom prst="rect">
            <a:avLst/>
          </a:prstGeom>
        </p:spPr>
        <p:txBody>
          <a:bodyPr lIns="0" tIns="0" rIns="0" bIns="0" rtlCol="0" anchor="t">
            <a:spAutoFit/>
          </a:bodyPr>
          <a:lstStyle/>
          <a:p>
            <a:pPr algn="l">
              <a:lnSpc>
                <a:spcPts val="2419"/>
              </a:lnSpc>
            </a:pPr>
            <a:r>
              <a:rPr lang="en-US" sz="2199" spc="312">
                <a:solidFill>
                  <a:srgbClr val="FFFFFF"/>
                </a:solidFill>
                <a:latin typeface="Kollektif Bold"/>
                <a:ea typeface="Kollektif Bold"/>
                <a:cs typeface="Kollektif Bold"/>
                <a:sym typeface="Kollektif Bold"/>
              </a:rPr>
              <a:t>JULY 21.2024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32130" y="4026501"/>
            <a:ext cx="13223740" cy="4159467"/>
          </a:xfrm>
          <a:custGeom>
            <a:avLst/>
            <a:gdLst/>
            <a:ahLst/>
            <a:cxnLst/>
            <a:rect l="l" t="t" r="r" b="b"/>
            <a:pathLst>
              <a:path w="13223740" h="4159467">
                <a:moveTo>
                  <a:pt x="0" y="0"/>
                </a:moveTo>
                <a:lnTo>
                  <a:pt x="13223740" y="0"/>
                </a:lnTo>
                <a:lnTo>
                  <a:pt x="13223740" y="4159467"/>
                </a:lnTo>
                <a:lnTo>
                  <a:pt x="0" y="41594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2843309" y="1268486"/>
            <a:ext cx="6873872" cy="162473"/>
          </a:xfrm>
          <a:custGeom>
            <a:avLst/>
            <a:gdLst/>
            <a:ahLst/>
            <a:cxnLst/>
            <a:rect l="l" t="t" r="r" b="b"/>
            <a:pathLst>
              <a:path w="6873872" h="162473">
                <a:moveTo>
                  <a:pt x="0" y="0"/>
                </a:moveTo>
                <a:lnTo>
                  <a:pt x="6873873" y="0"/>
                </a:lnTo>
                <a:lnTo>
                  <a:pt x="6873873" y="162473"/>
                </a:lnTo>
                <a:lnTo>
                  <a:pt x="0" y="1624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5450146" y="320042"/>
            <a:ext cx="2306261" cy="1417317"/>
          </a:xfrm>
          <a:custGeom>
            <a:avLst/>
            <a:gdLst/>
            <a:ahLst/>
            <a:cxnLst/>
            <a:rect l="l" t="t" r="r" b="b"/>
            <a:pathLst>
              <a:path w="2306261" h="1417317">
                <a:moveTo>
                  <a:pt x="0" y="0"/>
                </a:moveTo>
                <a:lnTo>
                  <a:pt x="2306262" y="0"/>
                </a:lnTo>
                <a:lnTo>
                  <a:pt x="2306262" y="1417316"/>
                </a:lnTo>
                <a:lnTo>
                  <a:pt x="0" y="1417316"/>
                </a:lnTo>
                <a:lnTo>
                  <a:pt x="0" y="0"/>
                </a:lnTo>
                <a:close/>
              </a:path>
            </a:pathLst>
          </a:custGeom>
          <a:blipFill>
            <a:blip r:embed="rId6"/>
            <a:stretch>
              <a:fillRect/>
            </a:stretch>
          </a:blipFill>
        </p:spPr>
        <p:txBody>
          <a:bodyPr/>
          <a:lstStyle/>
          <a:p>
            <a:endParaRPr lang="en-US"/>
          </a:p>
        </p:txBody>
      </p:sp>
      <p:sp>
        <p:nvSpPr>
          <p:cNvPr id="5" name="Freeform 5"/>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7"/>
            <a:stretch>
              <a:fillRect t="-11407" b="-11407"/>
            </a:stretch>
          </a:blipFill>
        </p:spPr>
        <p:txBody>
          <a:bodyPr/>
          <a:lstStyle/>
          <a:p>
            <a:endParaRPr lang="en-US"/>
          </a:p>
        </p:txBody>
      </p:sp>
      <p:sp>
        <p:nvSpPr>
          <p:cNvPr id="6" name="TextBox 6"/>
          <p:cNvSpPr txBox="1"/>
          <p:nvPr/>
        </p:nvSpPr>
        <p:spPr>
          <a:xfrm>
            <a:off x="3555475" y="4256899"/>
            <a:ext cx="11177051" cy="4382135"/>
          </a:xfrm>
          <a:prstGeom prst="rect">
            <a:avLst/>
          </a:prstGeom>
        </p:spPr>
        <p:txBody>
          <a:bodyPr lIns="0" tIns="0" rIns="0" bIns="0" rtlCol="0" anchor="t">
            <a:spAutoFit/>
          </a:bodyPr>
          <a:lstStyle/>
          <a:p>
            <a:pPr algn="ctr">
              <a:lnSpc>
                <a:spcPts val="3919"/>
              </a:lnSpc>
            </a:pPr>
            <a:r>
              <a:rPr lang="en-US" sz="2799">
                <a:solidFill>
                  <a:srgbClr val="FFFFFF"/>
                </a:solidFill>
                <a:latin typeface="Kollektif Bold"/>
                <a:ea typeface="Kollektif Bold"/>
                <a:cs typeface="Kollektif Bold"/>
                <a:sym typeface="Kollektif Bold"/>
              </a:rPr>
              <a:t>“The greatest people are self-managing – they don’t need to be managed. Once they know what to do, they’ll go figure out how to do it. What they need is a common vision. And that’s what leadership is: [h]aving a vision; being able to articulate that so the people around you can understand it; and getting a consensus on a common vision.”</a:t>
            </a:r>
          </a:p>
          <a:p>
            <a:pPr algn="ctr">
              <a:lnSpc>
                <a:spcPts val="3919"/>
              </a:lnSpc>
            </a:pPr>
            <a:endParaRPr lang="en-US" sz="2799">
              <a:solidFill>
                <a:srgbClr val="FFFFFF"/>
              </a:solidFill>
              <a:latin typeface="Kollektif Bold"/>
              <a:ea typeface="Kollektif Bold"/>
              <a:cs typeface="Kollektif Bold"/>
              <a:sym typeface="Kollektif Bold"/>
            </a:endParaRPr>
          </a:p>
          <a:p>
            <a:pPr algn="ctr">
              <a:lnSpc>
                <a:spcPts val="3919"/>
              </a:lnSpc>
            </a:pPr>
            <a:r>
              <a:rPr lang="en-US" sz="2799">
                <a:solidFill>
                  <a:srgbClr val="FFFFFF"/>
                </a:solidFill>
                <a:latin typeface="Kollektif"/>
                <a:ea typeface="Kollektif"/>
                <a:cs typeface="Kollektif"/>
                <a:sym typeface="Kollektif"/>
              </a:rPr>
              <a:t>~ </a:t>
            </a:r>
            <a:r>
              <a:rPr lang="en-US" sz="2799">
                <a:solidFill>
                  <a:srgbClr val="FFFFFF"/>
                </a:solidFill>
                <a:latin typeface="Kollektif Bold"/>
                <a:ea typeface="Kollektif Bold"/>
                <a:cs typeface="Kollektif Bold"/>
                <a:sym typeface="Kollektif Bold"/>
              </a:rPr>
              <a:t>Steve Jobs</a:t>
            </a:r>
          </a:p>
          <a:p>
            <a:pPr algn="ctr">
              <a:lnSpc>
                <a:spcPts val="3359"/>
              </a:lnSpc>
            </a:pPr>
            <a:endParaRPr lang="en-US" sz="2799">
              <a:solidFill>
                <a:srgbClr val="FFFFFF"/>
              </a:solidFill>
              <a:latin typeface="Kollektif Bold"/>
              <a:ea typeface="Kollektif Bold"/>
              <a:cs typeface="Kollektif Bold"/>
              <a:sym typeface="Kollektif Bold"/>
            </a:endParaRPr>
          </a:p>
        </p:txBody>
      </p:sp>
      <p:sp>
        <p:nvSpPr>
          <p:cNvPr id="7" name="TextBox 7"/>
          <p:cNvSpPr txBox="1"/>
          <p:nvPr/>
        </p:nvSpPr>
        <p:spPr>
          <a:xfrm>
            <a:off x="2837854" y="2390405"/>
            <a:ext cx="12612292" cy="1137285"/>
          </a:xfrm>
          <a:prstGeom prst="rect">
            <a:avLst/>
          </a:prstGeom>
        </p:spPr>
        <p:txBody>
          <a:bodyPr lIns="0" tIns="0" rIns="0" bIns="0" rtlCol="0" anchor="t">
            <a:spAutoFit/>
          </a:bodyPr>
          <a:lstStyle/>
          <a:p>
            <a:pPr algn="ctr">
              <a:lnSpc>
                <a:spcPts val="9240"/>
              </a:lnSpc>
            </a:pPr>
            <a:r>
              <a:rPr lang="en-US" sz="6600">
                <a:solidFill>
                  <a:srgbClr val="FFFFFF"/>
                </a:solidFill>
                <a:latin typeface="Roboto Bold"/>
                <a:ea typeface="Roboto Bold"/>
                <a:cs typeface="Roboto Bold"/>
                <a:sym typeface="Roboto Bold"/>
              </a:rPr>
              <a:t>Quote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8072B"/>
        </a:solidFill>
        <a:effectLst/>
      </p:bgPr>
    </p:bg>
    <p:spTree>
      <p:nvGrpSpPr>
        <p:cNvPr id="1" name=""/>
        <p:cNvGrpSpPr/>
        <p:nvPr/>
      </p:nvGrpSpPr>
      <p:grpSpPr>
        <a:xfrm>
          <a:off x="0" y="0"/>
          <a:ext cx="0" cy="0"/>
          <a:chOff x="0" y="0"/>
          <a:chExt cx="0" cy="0"/>
        </a:xfrm>
      </p:grpSpPr>
      <p:sp>
        <p:nvSpPr>
          <p:cNvPr id="2" name="Freeform 2"/>
          <p:cNvSpPr/>
          <p:nvPr/>
        </p:nvSpPr>
        <p:spPr>
          <a:xfrm>
            <a:off x="1526241" y="4546973"/>
            <a:ext cx="2334799" cy="2334799"/>
          </a:xfrm>
          <a:custGeom>
            <a:avLst/>
            <a:gdLst/>
            <a:ahLst/>
            <a:cxnLst/>
            <a:rect l="l" t="t" r="r" b="b"/>
            <a:pathLst>
              <a:path w="2334799" h="2334799">
                <a:moveTo>
                  <a:pt x="0" y="0"/>
                </a:moveTo>
                <a:lnTo>
                  <a:pt x="2334799" y="0"/>
                </a:lnTo>
                <a:lnTo>
                  <a:pt x="2334799" y="2334799"/>
                </a:lnTo>
                <a:lnTo>
                  <a:pt x="0" y="23347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3" name="Picture 3"/>
          <p:cNvPicPr>
            <a:picLocks noChangeAspect="1"/>
          </p:cNvPicPr>
          <p:nvPr/>
        </p:nvPicPr>
        <p:blipFill>
          <a:blip r:embed="rId4"/>
          <a:stretch>
            <a:fillRect/>
          </a:stretch>
        </p:blipFill>
        <p:spPr>
          <a:xfrm>
            <a:off x="1468358" y="4503318"/>
            <a:ext cx="2438027" cy="2438027"/>
          </a:xfrm>
          <a:prstGeom prst="rect">
            <a:avLst/>
          </a:prstGeom>
        </p:spPr>
      </p:pic>
      <p:sp>
        <p:nvSpPr>
          <p:cNvPr id="4" name="Freeform 4"/>
          <p:cNvSpPr/>
          <p:nvPr/>
        </p:nvSpPr>
        <p:spPr>
          <a:xfrm>
            <a:off x="5508687" y="4546973"/>
            <a:ext cx="2334799" cy="2334799"/>
          </a:xfrm>
          <a:custGeom>
            <a:avLst/>
            <a:gdLst/>
            <a:ahLst/>
            <a:cxnLst/>
            <a:rect l="l" t="t" r="r" b="b"/>
            <a:pathLst>
              <a:path w="2334799" h="2334799">
                <a:moveTo>
                  <a:pt x="0" y="0"/>
                </a:moveTo>
                <a:lnTo>
                  <a:pt x="2334799" y="0"/>
                </a:lnTo>
                <a:lnTo>
                  <a:pt x="2334799" y="2334799"/>
                </a:lnTo>
                <a:lnTo>
                  <a:pt x="0" y="23347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5" name="Picture 5"/>
          <p:cNvPicPr>
            <a:picLocks noChangeAspect="1"/>
          </p:cNvPicPr>
          <p:nvPr/>
        </p:nvPicPr>
        <p:blipFill>
          <a:blip r:embed="rId5"/>
          <a:stretch>
            <a:fillRect/>
          </a:stretch>
        </p:blipFill>
        <p:spPr>
          <a:xfrm>
            <a:off x="5457073" y="4503318"/>
            <a:ext cx="2438027" cy="2438027"/>
          </a:xfrm>
          <a:prstGeom prst="rect">
            <a:avLst/>
          </a:prstGeom>
        </p:spPr>
      </p:pic>
      <p:sp>
        <p:nvSpPr>
          <p:cNvPr id="6" name="Freeform 6"/>
          <p:cNvSpPr/>
          <p:nvPr/>
        </p:nvSpPr>
        <p:spPr>
          <a:xfrm>
            <a:off x="9491311" y="4554932"/>
            <a:ext cx="2334799" cy="2334799"/>
          </a:xfrm>
          <a:custGeom>
            <a:avLst/>
            <a:gdLst/>
            <a:ahLst/>
            <a:cxnLst/>
            <a:rect l="l" t="t" r="r" b="b"/>
            <a:pathLst>
              <a:path w="2334799" h="2334799">
                <a:moveTo>
                  <a:pt x="0" y="0"/>
                </a:moveTo>
                <a:lnTo>
                  <a:pt x="2334798" y="0"/>
                </a:lnTo>
                <a:lnTo>
                  <a:pt x="2334798" y="2334799"/>
                </a:lnTo>
                <a:lnTo>
                  <a:pt x="0" y="23347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7" name="Picture 7"/>
          <p:cNvPicPr>
            <a:picLocks noChangeAspect="1"/>
          </p:cNvPicPr>
          <p:nvPr/>
        </p:nvPicPr>
        <p:blipFill>
          <a:blip r:embed="rId6"/>
          <a:stretch>
            <a:fillRect/>
          </a:stretch>
        </p:blipFill>
        <p:spPr>
          <a:xfrm>
            <a:off x="9445788" y="4503318"/>
            <a:ext cx="2438027" cy="2438027"/>
          </a:xfrm>
          <a:prstGeom prst="rect">
            <a:avLst/>
          </a:prstGeom>
        </p:spPr>
      </p:pic>
      <p:sp>
        <p:nvSpPr>
          <p:cNvPr id="8" name="Freeform 8"/>
          <p:cNvSpPr/>
          <p:nvPr/>
        </p:nvSpPr>
        <p:spPr>
          <a:xfrm>
            <a:off x="1237103" y="3785033"/>
            <a:ext cx="10877966" cy="257116"/>
          </a:xfrm>
          <a:custGeom>
            <a:avLst/>
            <a:gdLst/>
            <a:ahLst/>
            <a:cxnLst/>
            <a:rect l="l" t="t" r="r" b="b"/>
            <a:pathLst>
              <a:path w="10877966" h="257116">
                <a:moveTo>
                  <a:pt x="0" y="0"/>
                </a:moveTo>
                <a:lnTo>
                  <a:pt x="10877966" y="0"/>
                </a:lnTo>
                <a:lnTo>
                  <a:pt x="10877966" y="257115"/>
                </a:lnTo>
                <a:lnTo>
                  <a:pt x="0" y="2571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9" name="Group 9"/>
          <p:cNvGrpSpPr/>
          <p:nvPr/>
        </p:nvGrpSpPr>
        <p:grpSpPr>
          <a:xfrm>
            <a:off x="13336575" y="-505450"/>
            <a:ext cx="7885580" cy="11828370"/>
            <a:chOff x="0" y="0"/>
            <a:chExt cx="6350000" cy="9525000"/>
          </a:xfrm>
        </p:grpSpPr>
        <p:sp>
          <p:nvSpPr>
            <p:cNvPr id="10" name="Freeform 10"/>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9"/>
              <a:stretch>
                <a:fillRect l="-70643" r="-70643"/>
              </a:stretch>
            </a:blipFill>
          </p:spPr>
          <p:txBody>
            <a:bodyPr/>
            <a:lstStyle/>
            <a:p>
              <a:endParaRPr lang="en-US"/>
            </a:p>
          </p:txBody>
        </p:sp>
      </p:grpSp>
      <p:sp>
        <p:nvSpPr>
          <p:cNvPr id="11" name="Freeform 11"/>
          <p:cNvSpPr/>
          <p:nvPr/>
        </p:nvSpPr>
        <p:spPr>
          <a:xfrm>
            <a:off x="17192315" y="612415"/>
            <a:ext cx="559181" cy="296366"/>
          </a:xfrm>
          <a:custGeom>
            <a:avLst/>
            <a:gdLst/>
            <a:ahLst/>
            <a:cxnLst/>
            <a:rect l="l" t="t" r="r" b="b"/>
            <a:pathLst>
              <a:path w="559181" h="296366">
                <a:moveTo>
                  <a:pt x="0" y="0"/>
                </a:moveTo>
                <a:lnTo>
                  <a:pt x="559182" y="0"/>
                </a:lnTo>
                <a:lnTo>
                  <a:pt x="559182" y="296366"/>
                </a:lnTo>
                <a:lnTo>
                  <a:pt x="0" y="2963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Freeform 12"/>
          <p:cNvSpPr/>
          <p:nvPr/>
        </p:nvSpPr>
        <p:spPr>
          <a:xfrm>
            <a:off x="1059746" y="760598"/>
            <a:ext cx="300896" cy="300896"/>
          </a:xfrm>
          <a:custGeom>
            <a:avLst/>
            <a:gdLst/>
            <a:ahLst/>
            <a:cxnLst/>
            <a:rect l="l" t="t" r="r" b="b"/>
            <a:pathLst>
              <a:path w="300896" h="300896">
                <a:moveTo>
                  <a:pt x="0" y="0"/>
                </a:moveTo>
                <a:lnTo>
                  <a:pt x="300896" y="0"/>
                </a:lnTo>
                <a:lnTo>
                  <a:pt x="300896" y="300895"/>
                </a:lnTo>
                <a:lnTo>
                  <a:pt x="0" y="30089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3" name="Freeform 13"/>
          <p:cNvSpPr/>
          <p:nvPr/>
        </p:nvSpPr>
        <p:spPr>
          <a:xfrm>
            <a:off x="-2843309" y="1268486"/>
            <a:ext cx="6873872" cy="162473"/>
          </a:xfrm>
          <a:custGeom>
            <a:avLst/>
            <a:gdLst/>
            <a:ahLst/>
            <a:cxnLst/>
            <a:rect l="l" t="t" r="r" b="b"/>
            <a:pathLst>
              <a:path w="6873872" h="162473">
                <a:moveTo>
                  <a:pt x="0" y="0"/>
                </a:moveTo>
                <a:lnTo>
                  <a:pt x="6873873" y="0"/>
                </a:lnTo>
                <a:lnTo>
                  <a:pt x="6873873" y="162473"/>
                </a:lnTo>
                <a:lnTo>
                  <a:pt x="0" y="1624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4" name="TextBox 14"/>
          <p:cNvSpPr txBox="1"/>
          <p:nvPr/>
        </p:nvSpPr>
        <p:spPr>
          <a:xfrm>
            <a:off x="1770664" y="2133398"/>
            <a:ext cx="9522740" cy="1137285"/>
          </a:xfrm>
          <a:prstGeom prst="rect">
            <a:avLst/>
          </a:prstGeom>
        </p:spPr>
        <p:txBody>
          <a:bodyPr lIns="0" tIns="0" rIns="0" bIns="0" rtlCol="0" anchor="t">
            <a:spAutoFit/>
          </a:bodyPr>
          <a:lstStyle/>
          <a:p>
            <a:pPr algn="ctr">
              <a:lnSpc>
                <a:spcPts val="9240"/>
              </a:lnSpc>
            </a:pPr>
            <a:r>
              <a:rPr lang="en-US" sz="6600">
                <a:solidFill>
                  <a:srgbClr val="FFFFFF"/>
                </a:solidFill>
                <a:latin typeface="Roboto Bold"/>
                <a:ea typeface="Roboto Bold"/>
                <a:cs typeface="Roboto Bold"/>
                <a:sym typeface="Roboto Bold"/>
              </a:rPr>
              <a:t>Understand Your Data</a:t>
            </a:r>
          </a:p>
        </p:txBody>
      </p:sp>
      <p:sp>
        <p:nvSpPr>
          <p:cNvPr id="15" name="TextBox 15"/>
          <p:cNvSpPr txBox="1"/>
          <p:nvPr/>
        </p:nvSpPr>
        <p:spPr>
          <a:xfrm>
            <a:off x="1237103" y="7160995"/>
            <a:ext cx="3357970" cy="2816225"/>
          </a:xfrm>
          <a:prstGeom prst="rect">
            <a:avLst/>
          </a:prstGeom>
        </p:spPr>
        <p:txBody>
          <a:bodyPr lIns="0" tIns="0" rIns="0" bIns="0" rtlCol="0" anchor="t">
            <a:spAutoFit/>
          </a:bodyPr>
          <a:lstStyle/>
          <a:p>
            <a:pPr algn="l">
              <a:lnSpc>
                <a:spcPts val="2799"/>
              </a:lnSpc>
            </a:pPr>
            <a:r>
              <a:rPr lang="en-US" sz="1999">
                <a:solidFill>
                  <a:srgbClr val="FFFFFF"/>
                </a:solidFill>
                <a:latin typeface="Roboto Bold"/>
                <a:ea typeface="Roboto Bold"/>
                <a:cs typeface="Roboto Bold"/>
                <a:sym typeface="Roboto Bold"/>
              </a:rPr>
              <a:t>Understanding key metrics such as membership numbers, fundraising totals, event participation rates, and volunteer engagement levels provides a clear picture of the organization's health and impact.</a:t>
            </a:r>
          </a:p>
        </p:txBody>
      </p:sp>
      <p:sp>
        <p:nvSpPr>
          <p:cNvPr id="16" name="TextBox 16"/>
          <p:cNvSpPr txBox="1"/>
          <p:nvPr/>
        </p:nvSpPr>
        <p:spPr>
          <a:xfrm>
            <a:off x="5083960" y="7160995"/>
            <a:ext cx="3531290" cy="1758950"/>
          </a:xfrm>
          <a:prstGeom prst="rect">
            <a:avLst/>
          </a:prstGeom>
        </p:spPr>
        <p:txBody>
          <a:bodyPr lIns="0" tIns="0" rIns="0" bIns="0" rtlCol="0" anchor="t">
            <a:spAutoFit/>
          </a:bodyPr>
          <a:lstStyle/>
          <a:p>
            <a:pPr algn="l">
              <a:lnSpc>
                <a:spcPts val="2799"/>
              </a:lnSpc>
            </a:pPr>
            <a:r>
              <a:rPr lang="en-US" sz="1999">
                <a:solidFill>
                  <a:srgbClr val="FFFFFF"/>
                </a:solidFill>
                <a:latin typeface="Roboto Bold"/>
                <a:ea typeface="Roboto Bold"/>
                <a:cs typeface="Roboto Bold"/>
                <a:sym typeface="Roboto Bold"/>
              </a:rPr>
              <a:t>Allows the President to identify strengths and areas for improvement, set realistic goals, and measure progress over time. </a:t>
            </a:r>
          </a:p>
        </p:txBody>
      </p:sp>
      <p:sp>
        <p:nvSpPr>
          <p:cNvPr id="17" name="TextBox 17"/>
          <p:cNvSpPr txBox="1"/>
          <p:nvPr/>
        </p:nvSpPr>
        <p:spPr>
          <a:xfrm>
            <a:off x="9131046" y="7160995"/>
            <a:ext cx="3412524" cy="1666240"/>
          </a:xfrm>
          <a:prstGeom prst="rect">
            <a:avLst/>
          </a:prstGeom>
        </p:spPr>
        <p:txBody>
          <a:bodyPr lIns="0" tIns="0" rIns="0" bIns="0" rtlCol="0" anchor="t">
            <a:spAutoFit/>
          </a:bodyPr>
          <a:lstStyle/>
          <a:p>
            <a:pPr algn="l">
              <a:lnSpc>
                <a:spcPts val="2659"/>
              </a:lnSpc>
            </a:pPr>
            <a:r>
              <a:rPr lang="en-US" sz="1899">
                <a:solidFill>
                  <a:srgbClr val="FFFFFF"/>
                </a:solidFill>
                <a:latin typeface="Roboto Bold"/>
                <a:ea typeface="Roboto Bold"/>
                <a:cs typeface="Roboto Bold"/>
                <a:sym typeface="Roboto Bold"/>
              </a:rPr>
              <a:t>Facilitates transparent communication with members, stakeholders, and the school community, fostering trust and support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8072B"/>
        </a:solidFill>
        <a:effectLst/>
      </p:bgPr>
    </p:bg>
    <p:spTree>
      <p:nvGrpSpPr>
        <p:cNvPr id="1" name=""/>
        <p:cNvGrpSpPr/>
        <p:nvPr/>
      </p:nvGrpSpPr>
      <p:grpSpPr>
        <a:xfrm>
          <a:off x="0" y="0"/>
          <a:ext cx="0" cy="0"/>
          <a:chOff x="0" y="0"/>
          <a:chExt cx="0" cy="0"/>
        </a:xfrm>
      </p:grpSpPr>
      <p:sp>
        <p:nvSpPr>
          <p:cNvPr id="2" name="TextBox 2"/>
          <p:cNvSpPr txBox="1"/>
          <p:nvPr/>
        </p:nvSpPr>
        <p:spPr>
          <a:xfrm>
            <a:off x="7904565" y="7502330"/>
            <a:ext cx="3617876" cy="1573530"/>
          </a:xfrm>
          <a:prstGeom prst="rect">
            <a:avLst/>
          </a:prstGeom>
        </p:spPr>
        <p:txBody>
          <a:bodyPr lIns="0" tIns="0" rIns="0" bIns="0" rtlCol="0" anchor="t">
            <a:spAutoFit/>
          </a:bodyPr>
          <a:lstStyle/>
          <a:p>
            <a:pPr algn="l">
              <a:lnSpc>
                <a:spcPts val="2519"/>
              </a:lnSpc>
            </a:pPr>
            <a:r>
              <a:rPr lang="en-US" sz="1799">
                <a:solidFill>
                  <a:srgbClr val="FFFFFF"/>
                </a:solidFill>
                <a:latin typeface="Kollektif"/>
                <a:ea typeface="Kollektif"/>
                <a:cs typeface="Kollektif"/>
                <a:sym typeface="Kollektif"/>
              </a:rPr>
              <a:t>They also facilitate better communication through platforms like email newsletters, social media, and dedicated apps, keeping members informed and connected. </a:t>
            </a:r>
          </a:p>
        </p:txBody>
      </p:sp>
      <p:sp>
        <p:nvSpPr>
          <p:cNvPr id="3" name="Freeform 3"/>
          <p:cNvSpPr/>
          <p:nvPr/>
        </p:nvSpPr>
        <p:spPr>
          <a:xfrm>
            <a:off x="-2843309" y="1268486"/>
            <a:ext cx="6873872" cy="162473"/>
          </a:xfrm>
          <a:custGeom>
            <a:avLst/>
            <a:gdLst/>
            <a:ahLst/>
            <a:cxnLst/>
            <a:rect l="l" t="t" r="r" b="b"/>
            <a:pathLst>
              <a:path w="6873872" h="162473">
                <a:moveTo>
                  <a:pt x="0" y="0"/>
                </a:moveTo>
                <a:lnTo>
                  <a:pt x="6873873" y="0"/>
                </a:lnTo>
                <a:lnTo>
                  <a:pt x="6873873" y="162473"/>
                </a:lnTo>
                <a:lnTo>
                  <a:pt x="0" y="1624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851551" y="7697645"/>
            <a:ext cx="11842714" cy="11842714"/>
          </a:xfrm>
          <a:custGeom>
            <a:avLst/>
            <a:gdLst/>
            <a:ahLst/>
            <a:cxnLst/>
            <a:rect l="l" t="t" r="r" b="b"/>
            <a:pathLst>
              <a:path w="11842714" h="11842714">
                <a:moveTo>
                  <a:pt x="0" y="0"/>
                </a:moveTo>
                <a:lnTo>
                  <a:pt x="11842715" y="0"/>
                </a:lnTo>
                <a:lnTo>
                  <a:pt x="11842715" y="11842714"/>
                </a:lnTo>
                <a:lnTo>
                  <a:pt x="0" y="118427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 name="Group 5"/>
          <p:cNvGrpSpPr>
            <a:grpSpLocks noChangeAspect="1"/>
          </p:cNvGrpSpPr>
          <p:nvPr/>
        </p:nvGrpSpPr>
        <p:grpSpPr>
          <a:xfrm>
            <a:off x="1028700" y="2054822"/>
            <a:ext cx="5337796" cy="10561746"/>
            <a:chOff x="0" y="0"/>
            <a:chExt cx="2620010" cy="5184140"/>
          </a:xfrm>
        </p:grpSpPr>
        <p:sp>
          <p:nvSpPr>
            <p:cNvPr id="6" name="Freeform 6"/>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txBody>
            <a:bodyPr/>
            <a:lstStyle/>
            <a:p>
              <a:endParaRPr lang="en-US"/>
            </a:p>
          </p:txBody>
        </p:sp>
        <p:sp>
          <p:nvSpPr>
            <p:cNvPr id="7" name="Freeform 7"/>
            <p:cNvSpPr/>
            <p:nvPr/>
          </p:nvSpPr>
          <p:spPr>
            <a:xfrm>
              <a:off x="185420" y="156210"/>
              <a:ext cx="2251710" cy="4876800"/>
            </a:xfrm>
            <a:custGeom>
              <a:avLst/>
              <a:gdLst/>
              <a:ahLst/>
              <a:cxnLst/>
              <a:rect l="l" t="t" r="r" b="b"/>
              <a:pathLst>
                <a:path w="2251710"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6"/>
              <a:stretch>
                <a:fillRect l="-197139" r="-28477" b="-173"/>
              </a:stretch>
            </a:blipFill>
          </p:spPr>
          <p:txBody>
            <a:bodyPr/>
            <a:lstStyle/>
            <a:p>
              <a:endParaRPr lang="en-US"/>
            </a:p>
          </p:txBody>
        </p:sp>
        <p:sp>
          <p:nvSpPr>
            <p:cNvPr id="8" name="Freeform 8"/>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B5B5B"/>
            </a:solidFill>
          </p:spPr>
          <p:txBody>
            <a:bodyPr/>
            <a:lstStyle/>
            <a:p>
              <a:endParaRPr lang="en-US"/>
            </a:p>
          </p:txBody>
        </p:sp>
        <p:sp>
          <p:nvSpPr>
            <p:cNvPr id="9" name="Freeform 9"/>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B5B5B"/>
            </a:solidFill>
          </p:spPr>
          <p:txBody>
            <a:bodyPr/>
            <a:lstStyle/>
            <a:p>
              <a:endParaRPr lang="en-US"/>
            </a:p>
          </p:txBody>
        </p:sp>
        <p:sp>
          <p:nvSpPr>
            <p:cNvPr id="10" name="Freeform 10"/>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EBCEB5"/>
            </a:solidFill>
          </p:spPr>
          <p:txBody>
            <a:bodyPr/>
            <a:lstStyle/>
            <a:p>
              <a:endParaRPr lang="en-US"/>
            </a:p>
          </p:txBody>
        </p:sp>
        <p:sp>
          <p:nvSpPr>
            <p:cNvPr id="11" name="Freeform 11"/>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EBCEB5"/>
            </a:solidFill>
          </p:spPr>
          <p:txBody>
            <a:bodyPr/>
            <a:lstStyle/>
            <a:p>
              <a:endParaRPr lang="en-US"/>
            </a:p>
          </p:txBody>
        </p:sp>
        <p:sp>
          <p:nvSpPr>
            <p:cNvPr id="12" name="Freeform 12"/>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EBCEB5"/>
            </a:solidFill>
          </p:spPr>
          <p:txBody>
            <a:bodyPr/>
            <a:lstStyle/>
            <a:p>
              <a:endParaRPr lang="en-US"/>
            </a:p>
          </p:txBody>
        </p:sp>
        <p:sp>
          <p:nvSpPr>
            <p:cNvPr id="13" name="Freeform 13"/>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EBCEB5"/>
            </a:solidFill>
          </p:spPr>
          <p:txBody>
            <a:bodyPr/>
            <a:lstStyle/>
            <a:p>
              <a:endParaRPr lang="en-US"/>
            </a:p>
          </p:txBody>
        </p:sp>
        <p:sp>
          <p:nvSpPr>
            <p:cNvPr id="14" name="Freeform 14"/>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FCE9D8"/>
            </a:solidFill>
          </p:spPr>
          <p:txBody>
            <a:bodyPr/>
            <a:lstStyle/>
            <a:p>
              <a:endParaRPr lang="en-US"/>
            </a:p>
          </p:txBody>
        </p:sp>
      </p:grpSp>
      <p:sp>
        <p:nvSpPr>
          <p:cNvPr id="15" name="Freeform 15"/>
          <p:cNvSpPr/>
          <p:nvPr/>
        </p:nvSpPr>
        <p:spPr>
          <a:xfrm rot="-8100000">
            <a:off x="15171541" y="12095451"/>
            <a:ext cx="9512725" cy="224846"/>
          </a:xfrm>
          <a:custGeom>
            <a:avLst/>
            <a:gdLst/>
            <a:ahLst/>
            <a:cxnLst/>
            <a:rect l="l" t="t" r="r" b="b"/>
            <a:pathLst>
              <a:path w="9512725" h="224846">
                <a:moveTo>
                  <a:pt x="0" y="0"/>
                </a:moveTo>
                <a:lnTo>
                  <a:pt x="9512725" y="0"/>
                </a:lnTo>
                <a:lnTo>
                  <a:pt x="9512725" y="224846"/>
                </a:lnTo>
                <a:lnTo>
                  <a:pt x="0" y="2248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Freeform 16"/>
          <p:cNvSpPr/>
          <p:nvPr/>
        </p:nvSpPr>
        <p:spPr>
          <a:xfrm rot="-8100000">
            <a:off x="16344147" y="12274439"/>
            <a:ext cx="9512725" cy="224846"/>
          </a:xfrm>
          <a:custGeom>
            <a:avLst/>
            <a:gdLst/>
            <a:ahLst/>
            <a:cxnLst/>
            <a:rect l="l" t="t" r="r" b="b"/>
            <a:pathLst>
              <a:path w="9512725" h="224846">
                <a:moveTo>
                  <a:pt x="0" y="0"/>
                </a:moveTo>
                <a:lnTo>
                  <a:pt x="9512725" y="0"/>
                </a:lnTo>
                <a:lnTo>
                  <a:pt x="9512725" y="224846"/>
                </a:lnTo>
                <a:lnTo>
                  <a:pt x="0" y="2248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7" name="Freeform 17"/>
          <p:cNvSpPr/>
          <p:nvPr/>
        </p:nvSpPr>
        <p:spPr>
          <a:xfrm rot="-8100000">
            <a:off x="14795156" y="12764100"/>
            <a:ext cx="9512725" cy="224846"/>
          </a:xfrm>
          <a:custGeom>
            <a:avLst/>
            <a:gdLst/>
            <a:ahLst/>
            <a:cxnLst/>
            <a:rect l="l" t="t" r="r" b="b"/>
            <a:pathLst>
              <a:path w="9512725" h="224846">
                <a:moveTo>
                  <a:pt x="0" y="0"/>
                </a:moveTo>
                <a:lnTo>
                  <a:pt x="9512725" y="0"/>
                </a:lnTo>
                <a:lnTo>
                  <a:pt x="9512725" y="224846"/>
                </a:lnTo>
                <a:lnTo>
                  <a:pt x="0" y="2248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8" name="Freeform 18"/>
          <p:cNvSpPr/>
          <p:nvPr/>
        </p:nvSpPr>
        <p:spPr>
          <a:xfrm>
            <a:off x="15869504" y="411272"/>
            <a:ext cx="2089945" cy="1234856"/>
          </a:xfrm>
          <a:custGeom>
            <a:avLst/>
            <a:gdLst/>
            <a:ahLst/>
            <a:cxnLst/>
            <a:rect l="l" t="t" r="r" b="b"/>
            <a:pathLst>
              <a:path w="2089945" h="1234856">
                <a:moveTo>
                  <a:pt x="0" y="0"/>
                </a:moveTo>
                <a:lnTo>
                  <a:pt x="2089945" y="0"/>
                </a:lnTo>
                <a:lnTo>
                  <a:pt x="2089945" y="1234856"/>
                </a:lnTo>
                <a:lnTo>
                  <a:pt x="0" y="1234856"/>
                </a:lnTo>
                <a:lnTo>
                  <a:pt x="0" y="0"/>
                </a:lnTo>
                <a:close/>
              </a:path>
            </a:pathLst>
          </a:custGeom>
          <a:blipFill>
            <a:blip r:embed="rId7"/>
            <a:stretch>
              <a:fillRect/>
            </a:stretch>
          </a:blipFill>
        </p:spPr>
        <p:txBody>
          <a:bodyPr/>
          <a:lstStyle/>
          <a:p>
            <a:endParaRPr lang="en-US"/>
          </a:p>
        </p:txBody>
      </p:sp>
      <p:sp>
        <p:nvSpPr>
          <p:cNvPr id="19" name="TextBox 19"/>
          <p:cNvSpPr txBox="1"/>
          <p:nvPr/>
        </p:nvSpPr>
        <p:spPr>
          <a:xfrm>
            <a:off x="7691275" y="3873942"/>
            <a:ext cx="8386181" cy="2666318"/>
          </a:xfrm>
          <a:prstGeom prst="rect">
            <a:avLst/>
          </a:prstGeom>
        </p:spPr>
        <p:txBody>
          <a:bodyPr lIns="0" tIns="0" rIns="0" bIns="0" rtlCol="0" anchor="t">
            <a:spAutoFit/>
          </a:bodyPr>
          <a:lstStyle/>
          <a:p>
            <a:pPr algn="just">
              <a:lnSpc>
                <a:spcPts val="2662"/>
              </a:lnSpc>
            </a:pPr>
            <a:r>
              <a:rPr lang="en-US" sz="1901">
                <a:solidFill>
                  <a:srgbClr val="FFFFFF"/>
                </a:solidFill>
                <a:latin typeface="Roboto"/>
                <a:ea typeface="Roboto"/>
                <a:cs typeface="Roboto"/>
                <a:sym typeface="Roboto"/>
              </a:rPr>
              <a:t>PTA Presidents should use digital tools in their local PTA to enhance efficiency, communication, and engagement. Digital tools streamline administrative tasks such as managing membership databases, tracking finances, and organizing events, saving time and reducing errors. Additionally, they provide valuable insights through data analytics, helping the President make informed decisions and tailor initiatives to meet the community's needs. Embracing digital tools modernizes the PTA, making it more accessible and responsive to the needs of the school community.</a:t>
            </a:r>
          </a:p>
        </p:txBody>
      </p:sp>
      <p:sp>
        <p:nvSpPr>
          <p:cNvPr id="20" name="TextBox 20"/>
          <p:cNvSpPr txBox="1"/>
          <p:nvPr/>
        </p:nvSpPr>
        <p:spPr>
          <a:xfrm>
            <a:off x="7691275" y="2515681"/>
            <a:ext cx="10268174" cy="1047750"/>
          </a:xfrm>
          <a:prstGeom prst="rect">
            <a:avLst/>
          </a:prstGeom>
        </p:spPr>
        <p:txBody>
          <a:bodyPr lIns="0" tIns="0" rIns="0" bIns="0" rtlCol="0" anchor="t">
            <a:spAutoFit/>
          </a:bodyPr>
          <a:lstStyle/>
          <a:p>
            <a:pPr algn="l">
              <a:lnSpc>
                <a:spcPts val="8400"/>
              </a:lnSpc>
            </a:pPr>
            <a:r>
              <a:rPr lang="en-US" sz="6000">
                <a:solidFill>
                  <a:srgbClr val="FFFFFF"/>
                </a:solidFill>
                <a:latin typeface="Roboto Bold"/>
                <a:ea typeface="Roboto Bold"/>
                <a:cs typeface="Roboto Bold"/>
                <a:sym typeface="Roboto Bold"/>
              </a:rPr>
              <a:t>GET DIGITAL - WORK SMART </a:t>
            </a:r>
          </a:p>
        </p:txBody>
      </p:sp>
      <p:sp>
        <p:nvSpPr>
          <p:cNvPr id="21" name="TextBox 21"/>
          <p:cNvSpPr txBox="1"/>
          <p:nvPr/>
        </p:nvSpPr>
        <p:spPr>
          <a:xfrm>
            <a:off x="7364558" y="6779071"/>
            <a:ext cx="3944593" cy="556624"/>
          </a:xfrm>
          <a:prstGeom prst="rect">
            <a:avLst/>
          </a:prstGeom>
        </p:spPr>
        <p:txBody>
          <a:bodyPr lIns="0" tIns="0" rIns="0" bIns="0" rtlCol="0" anchor="t">
            <a:spAutoFit/>
          </a:bodyPr>
          <a:lstStyle/>
          <a:p>
            <a:pPr marL="693183" lvl="1" indent="-346592" algn="l">
              <a:lnSpc>
                <a:spcPts val="4494"/>
              </a:lnSpc>
              <a:buFont typeface="Arial"/>
              <a:buChar char="•"/>
            </a:pPr>
            <a:r>
              <a:rPr lang="en-US" sz="3210">
                <a:solidFill>
                  <a:srgbClr val="FFFFFF"/>
                </a:solidFill>
                <a:latin typeface="Roboto Bold"/>
                <a:ea typeface="Roboto Bold"/>
                <a:cs typeface="Roboto Bold"/>
                <a:sym typeface="Roboto Bold"/>
              </a:rPr>
              <a:t>Communication</a:t>
            </a:r>
          </a:p>
        </p:txBody>
      </p:sp>
      <p:sp>
        <p:nvSpPr>
          <p:cNvPr id="22" name="TextBox 22"/>
          <p:cNvSpPr txBox="1"/>
          <p:nvPr/>
        </p:nvSpPr>
        <p:spPr>
          <a:xfrm>
            <a:off x="12131116" y="6779071"/>
            <a:ext cx="4654393" cy="556624"/>
          </a:xfrm>
          <a:prstGeom prst="rect">
            <a:avLst/>
          </a:prstGeom>
        </p:spPr>
        <p:txBody>
          <a:bodyPr lIns="0" tIns="0" rIns="0" bIns="0" rtlCol="0" anchor="t">
            <a:spAutoFit/>
          </a:bodyPr>
          <a:lstStyle/>
          <a:p>
            <a:pPr marL="693183" lvl="1" indent="-346592" algn="l">
              <a:lnSpc>
                <a:spcPts val="4494"/>
              </a:lnSpc>
              <a:buFont typeface="Arial"/>
              <a:buChar char="•"/>
            </a:pPr>
            <a:r>
              <a:rPr lang="en-US" sz="3210">
                <a:solidFill>
                  <a:srgbClr val="FFFFFF"/>
                </a:solidFill>
                <a:latin typeface="Roboto Bold"/>
                <a:ea typeface="Roboto Bold"/>
                <a:cs typeface="Roboto Bold"/>
                <a:sym typeface="Roboto Bold"/>
              </a:rPr>
              <a:t>Meeting/Events</a:t>
            </a:r>
          </a:p>
        </p:txBody>
      </p:sp>
      <p:sp>
        <p:nvSpPr>
          <p:cNvPr id="23" name="TextBox 23"/>
          <p:cNvSpPr txBox="1"/>
          <p:nvPr/>
        </p:nvSpPr>
        <p:spPr>
          <a:xfrm>
            <a:off x="12649375" y="7467187"/>
            <a:ext cx="3617876" cy="2101850"/>
          </a:xfrm>
          <a:prstGeom prst="rect">
            <a:avLst/>
          </a:prstGeom>
        </p:spPr>
        <p:txBody>
          <a:bodyPr lIns="0" tIns="0" rIns="0" bIns="0" rtlCol="0" anchor="t">
            <a:spAutoFit/>
          </a:bodyPr>
          <a:lstStyle/>
          <a:p>
            <a:pPr algn="l">
              <a:lnSpc>
                <a:spcPts val="2799"/>
              </a:lnSpc>
            </a:pPr>
            <a:r>
              <a:rPr lang="en-US" sz="1999">
                <a:solidFill>
                  <a:srgbClr val="FFFFFF"/>
                </a:solidFill>
                <a:latin typeface="Kollektif"/>
                <a:ea typeface="Kollektif"/>
                <a:cs typeface="Kollektif"/>
                <a:sym typeface="Kollektif"/>
              </a:rPr>
              <a:t>Digital tools can increase participation by making it easier for parents to sign up for events, volunteer opportunities, and contribute to fundraising efforts.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4342838"/>
            <a:ext cx="19313131" cy="0"/>
          </a:xfrm>
          <a:prstGeom prst="line">
            <a:avLst/>
          </a:prstGeom>
          <a:ln w="9525" cap="rnd">
            <a:solidFill>
              <a:srgbClr val="1D0C4D">
                <a:alpha val="34902"/>
              </a:srgbClr>
            </a:solidFill>
            <a:prstDash val="solid"/>
            <a:headEnd type="none" w="sm" len="sm"/>
            <a:tailEnd type="none" w="sm" len="sm"/>
          </a:ln>
        </p:spPr>
        <p:txBody>
          <a:bodyPr/>
          <a:lstStyle/>
          <a:p>
            <a:endParaRPr lang="en-US"/>
          </a:p>
        </p:txBody>
      </p:sp>
      <p:grpSp>
        <p:nvGrpSpPr>
          <p:cNvPr id="3" name="Group 3"/>
          <p:cNvGrpSpPr/>
          <p:nvPr/>
        </p:nvGrpSpPr>
        <p:grpSpPr>
          <a:xfrm>
            <a:off x="7999340" y="4662487"/>
            <a:ext cx="8955578" cy="4553465"/>
            <a:chOff x="0" y="0"/>
            <a:chExt cx="11940770" cy="6071286"/>
          </a:xfrm>
        </p:grpSpPr>
        <p:sp>
          <p:nvSpPr>
            <p:cNvPr id="4" name="TextBox 4"/>
            <p:cNvSpPr txBox="1"/>
            <p:nvPr/>
          </p:nvSpPr>
          <p:spPr>
            <a:xfrm>
              <a:off x="0" y="-66675"/>
              <a:ext cx="11940770" cy="2061988"/>
            </a:xfrm>
            <a:prstGeom prst="rect">
              <a:avLst/>
            </a:prstGeom>
          </p:spPr>
          <p:txBody>
            <a:bodyPr lIns="0" tIns="0" rIns="0" bIns="0" rtlCol="0" anchor="t">
              <a:spAutoFit/>
            </a:bodyPr>
            <a:lstStyle/>
            <a:p>
              <a:pPr marL="0" lvl="0" indent="0" algn="l">
                <a:lnSpc>
                  <a:spcPts val="4141"/>
                </a:lnSpc>
              </a:pPr>
              <a:r>
                <a:rPr lang="en-US" sz="2958">
                  <a:solidFill>
                    <a:srgbClr val="18072B"/>
                  </a:solidFill>
                  <a:latin typeface="Roboto"/>
                  <a:ea typeface="Roboto"/>
                  <a:cs typeface="Roboto"/>
                  <a:sym typeface="Roboto"/>
                </a:rPr>
                <a:t>Presidents should handle conflict resolution in their local PTA by adopting a proactive and empathetic approach.</a:t>
              </a:r>
            </a:p>
          </p:txBody>
        </p:sp>
        <p:sp>
          <p:nvSpPr>
            <p:cNvPr id="5" name="TextBox 5"/>
            <p:cNvSpPr txBox="1"/>
            <p:nvPr/>
          </p:nvSpPr>
          <p:spPr>
            <a:xfrm>
              <a:off x="0" y="2524176"/>
              <a:ext cx="11940770" cy="3547110"/>
            </a:xfrm>
            <a:prstGeom prst="rect">
              <a:avLst/>
            </a:prstGeom>
          </p:spPr>
          <p:txBody>
            <a:bodyPr lIns="0" tIns="0" rIns="0" bIns="0" rtlCol="0" anchor="t">
              <a:spAutoFit/>
            </a:bodyPr>
            <a:lstStyle/>
            <a:p>
              <a:pPr marL="510062" lvl="1" indent="-255031" algn="l">
                <a:lnSpc>
                  <a:spcPts val="3543"/>
                </a:lnSpc>
                <a:buFont typeface="Arial"/>
                <a:buChar char="•"/>
              </a:pPr>
              <a:r>
                <a:rPr lang="en-US" sz="2362">
                  <a:solidFill>
                    <a:srgbClr val="18072B"/>
                  </a:solidFill>
                  <a:latin typeface="Roboto"/>
                  <a:ea typeface="Roboto"/>
                  <a:cs typeface="Roboto"/>
                  <a:sym typeface="Roboto"/>
                </a:rPr>
                <a:t>Create an environment of open communication, where members feel comfortable expressing their concerns</a:t>
              </a:r>
            </a:p>
            <a:p>
              <a:pPr marL="510062" lvl="1" indent="-255031" algn="l">
                <a:lnSpc>
                  <a:spcPts val="3543"/>
                </a:lnSpc>
                <a:buFont typeface="Arial"/>
                <a:buChar char="•"/>
              </a:pPr>
              <a:r>
                <a:rPr lang="en-US" sz="2362">
                  <a:solidFill>
                    <a:srgbClr val="18072B"/>
                  </a:solidFill>
                  <a:latin typeface="Roboto"/>
                  <a:ea typeface="Roboto"/>
                  <a:cs typeface="Roboto"/>
                  <a:sym typeface="Roboto"/>
                </a:rPr>
                <a:t>Address them promptly, listening to all parties involved to understand their perspectives fully.</a:t>
              </a:r>
            </a:p>
            <a:p>
              <a:pPr marL="510062" lvl="1" indent="-255031" algn="l">
                <a:lnSpc>
                  <a:spcPts val="3543"/>
                </a:lnSpc>
                <a:buFont typeface="Arial"/>
                <a:buChar char="•"/>
              </a:pPr>
              <a:r>
                <a:rPr lang="en-US" sz="2362">
                  <a:solidFill>
                    <a:srgbClr val="18072B"/>
                  </a:solidFill>
                  <a:latin typeface="Roboto"/>
                  <a:ea typeface="Roboto"/>
                  <a:cs typeface="Roboto"/>
                  <a:sym typeface="Roboto"/>
                </a:rPr>
                <a:t>Remain neutral and fair, focusing on the issues rather than personal differences.</a:t>
              </a:r>
            </a:p>
          </p:txBody>
        </p:sp>
      </p:grpSp>
      <p:sp>
        <p:nvSpPr>
          <p:cNvPr id="6" name="Freeform 6"/>
          <p:cNvSpPr/>
          <p:nvPr/>
        </p:nvSpPr>
        <p:spPr>
          <a:xfrm>
            <a:off x="0" y="0"/>
            <a:ext cx="6858000" cy="10287000"/>
          </a:xfrm>
          <a:custGeom>
            <a:avLst/>
            <a:gdLst/>
            <a:ahLst/>
            <a:cxnLst/>
            <a:rect l="l" t="t" r="r" b="b"/>
            <a:pathLst>
              <a:path w="6858000" h="10287000">
                <a:moveTo>
                  <a:pt x="0" y="0"/>
                </a:moveTo>
                <a:lnTo>
                  <a:pt x="6858000" y="0"/>
                </a:lnTo>
                <a:lnTo>
                  <a:pt x="6858000" y="10287000"/>
                </a:lnTo>
                <a:lnTo>
                  <a:pt x="0" y="10287000"/>
                </a:lnTo>
                <a:lnTo>
                  <a:pt x="0" y="0"/>
                </a:lnTo>
                <a:close/>
              </a:path>
            </a:pathLst>
          </a:custGeom>
          <a:blipFill>
            <a:blip r:embed="rId2"/>
            <a:stretch>
              <a:fillRect l="-9999" r="-9999"/>
            </a:stretch>
          </a:blipFill>
        </p:spPr>
        <p:txBody>
          <a:bodyPr/>
          <a:lstStyle/>
          <a:p>
            <a:endParaRPr lang="en-US"/>
          </a:p>
        </p:txBody>
      </p:sp>
      <p:sp>
        <p:nvSpPr>
          <p:cNvPr id="7" name="Freeform 7"/>
          <p:cNvSpPr/>
          <p:nvPr/>
        </p:nvSpPr>
        <p:spPr>
          <a:xfrm>
            <a:off x="16342168" y="291353"/>
            <a:ext cx="1834263" cy="1127250"/>
          </a:xfrm>
          <a:custGeom>
            <a:avLst/>
            <a:gdLst/>
            <a:ahLst/>
            <a:cxnLst/>
            <a:rect l="l" t="t" r="r" b="b"/>
            <a:pathLst>
              <a:path w="1834263" h="1127250">
                <a:moveTo>
                  <a:pt x="0" y="0"/>
                </a:moveTo>
                <a:lnTo>
                  <a:pt x="1834264" y="0"/>
                </a:lnTo>
                <a:lnTo>
                  <a:pt x="1834264" y="1127250"/>
                </a:lnTo>
                <a:lnTo>
                  <a:pt x="0" y="1127250"/>
                </a:lnTo>
                <a:lnTo>
                  <a:pt x="0" y="0"/>
                </a:lnTo>
                <a:close/>
              </a:path>
            </a:pathLst>
          </a:custGeom>
          <a:blipFill>
            <a:blip r:embed="rId3"/>
            <a:stretch>
              <a:fillRect/>
            </a:stretch>
          </a:blipFill>
        </p:spPr>
        <p:txBody>
          <a:bodyPr/>
          <a:lstStyle/>
          <a:p>
            <a:endParaRPr lang="en-US"/>
          </a:p>
        </p:txBody>
      </p:sp>
      <p:sp>
        <p:nvSpPr>
          <p:cNvPr id="8" name="TextBox 8"/>
          <p:cNvSpPr txBox="1"/>
          <p:nvPr/>
        </p:nvSpPr>
        <p:spPr>
          <a:xfrm>
            <a:off x="7999340" y="2099558"/>
            <a:ext cx="8955578" cy="981075"/>
          </a:xfrm>
          <a:prstGeom prst="rect">
            <a:avLst/>
          </a:prstGeom>
        </p:spPr>
        <p:txBody>
          <a:bodyPr lIns="0" tIns="0" rIns="0" bIns="0" rtlCol="0" anchor="t">
            <a:spAutoFit/>
          </a:bodyPr>
          <a:lstStyle/>
          <a:p>
            <a:pPr marL="0" lvl="0" indent="0" algn="l">
              <a:lnSpc>
                <a:spcPts val="7661"/>
              </a:lnSpc>
            </a:pPr>
            <a:r>
              <a:rPr lang="en-US" sz="6384">
                <a:solidFill>
                  <a:srgbClr val="18072B"/>
                </a:solidFill>
                <a:latin typeface="Roboto Bold"/>
                <a:ea typeface="Roboto Bold"/>
                <a:cs typeface="Roboto Bold"/>
                <a:sym typeface="Roboto Bold"/>
              </a:rPr>
              <a:t>CONFLICT RESOLUTION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32130" y="4026501"/>
            <a:ext cx="13223740" cy="4159467"/>
          </a:xfrm>
          <a:custGeom>
            <a:avLst/>
            <a:gdLst/>
            <a:ahLst/>
            <a:cxnLst/>
            <a:rect l="l" t="t" r="r" b="b"/>
            <a:pathLst>
              <a:path w="13223740" h="4159467">
                <a:moveTo>
                  <a:pt x="0" y="0"/>
                </a:moveTo>
                <a:lnTo>
                  <a:pt x="13223740" y="0"/>
                </a:lnTo>
                <a:lnTo>
                  <a:pt x="13223740" y="4159467"/>
                </a:lnTo>
                <a:lnTo>
                  <a:pt x="0" y="41594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2843309" y="1268486"/>
            <a:ext cx="6873872" cy="162473"/>
          </a:xfrm>
          <a:custGeom>
            <a:avLst/>
            <a:gdLst/>
            <a:ahLst/>
            <a:cxnLst/>
            <a:rect l="l" t="t" r="r" b="b"/>
            <a:pathLst>
              <a:path w="6873872" h="162473">
                <a:moveTo>
                  <a:pt x="0" y="0"/>
                </a:moveTo>
                <a:lnTo>
                  <a:pt x="6873873" y="0"/>
                </a:lnTo>
                <a:lnTo>
                  <a:pt x="6873873" y="162473"/>
                </a:lnTo>
                <a:lnTo>
                  <a:pt x="0" y="1624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5450146" y="320042"/>
            <a:ext cx="2306261" cy="1417317"/>
          </a:xfrm>
          <a:custGeom>
            <a:avLst/>
            <a:gdLst/>
            <a:ahLst/>
            <a:cxnLst/>
            <a:rect l="l" t="t" r="r" b="b"/>
            <a:pathLst>
              <a:path w="2306261" h="1417317">
                <a:moveTo>
                  <a:pt x="0" y="0"/>
                </a:moveTo>
                <a:lnTo>
                  <a:pt x="2306262" y="0"/>
                </a:lnTo>
                <a:lnTo>
                  <a:pt x="2306262" y="1417316"/>
                </a:lnTo>
                <a:lnTo>
                  <a:pt x="0" y="1417316"/>
                </a:lnTo>
                <a:lnTo>
                  <a:pt x="0" y="0"/>
                </a:lnTo>
                <a:close/>
              </a:path>
            </a:pathLst>
          </a:custGeom>
          <a:blipFill>
            <a:blip r:embed="rId6"/>
            <a:stretch>
              <a:fillRect/>
            </a:stretch>
          </a:blipFill>
        </p:spPr>
        <p:txBody>
          <a:bodyPr/>
          <a:lstStyle/>
          <a:p>
            <a:endParaRPr lang="en-US"/>
          </a:p>
        </p:txBody>
      </p:sp>
      <p:sp>
        <p:nvSpPr>
          <p:cNvPr id="5" name="Freeform 5"/>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7"/>
            <a:stretch>
              <a:fillRect/>
            </a:stretch>
          </a:blipFill>
        </p:spPr>
        <p:txBody>
          <a:bodyPr/>
          <a:lstStyle/>
          <a:p>
            <a:endParaRPr lang="en-US"/>
          </a:p>
        </p:txBody>
      </p:sp>
      <p:sp>
        <p:nvSpPr>
          <p:cNvPr id="6" name="TextBox 6"/>
          <p:cNvSpPr txBox="1"/>
          <p:nvPr/>
        </p:nvSpPr>
        <p:spPr>
          <a:xfrm>
            <a:off x="3555475" y="4518290"/>
            <a:ext cx="11177051" cy="3447417"/>
          </a:xfrm>
          <a:prstGeom prst="rect">
            <a:avLst/>
          </a:prstGeom>
        </p:spPr>
        <p:txBody>
          <a:bodyPr lIns="0" tIns="0" rIns="0" bIns="0" rtlCol="0" anchor="t">
            <a:spAutoFit/>
          </a:bodyPr>
          <a:lstStyle/>
          <a:p>
            <a:pPr algn="ctr">
              <a:lnSpc>
                <a:spcPts val="6859"/>
              </a:lnSpc>
            </a:pPr>
            <a:r>
              <a:rPr lang="en-US" sz="4899" dirty="0">
                <a:solidFill>
                  <a:srgbClr val="FFFFFF"/>
                </a:solidFill>
                <a:latin typeface="Kollektif Bold"/>
                <a:ea typeface="Kollektif Bold"/>
                <a:cs typeface="Kollektif Bold"/>
                <a:sym typeface="Kollektif Bold"/>
              </a:rPr>
              <a:t>If you don’t like something change it. If you can’t change it, change your attitude.</a:t>
            </a:r>
          </a:p>
          <a:p>
            <a:pPr algn="ctr">
              <a:lnSpc>
                <a:spcPts val="6859"/>
              </a:lnSpc>
            </a:pPr>
            <a:r>
              <a:rPr lang="en-US" sz="4899" dirty="0">
                <a:solidFill>
                  <a:srgbClr val="FFFFFF"/>
                </a:solidFill>
                <a:latin typeface="Kollektif Bold"/>
                <a:ea typeface="Kollektif Bold"/>
                <a:cs typeface="Kollektif Bold"/>
                <a:sym typeface="Kollektif Bold"/>
              </a:rPr>
              <a:t>~ Maya Angelou</a:t>
            </a:r>
          </a:p>
        </p:txBody>
      </p:sp>
      <p:sp>
        <p:nvSpPr>
          <p:cNvPr id="7" name="TextBox 7"/>
          <p:cNvSpPr txBox="1"/>
          <p:nvPr/>
        </p:nvSpPr>
        <p:spPr>
          <a:xfrm>
            <a:off x="2837854" y="2390405"/>
            <a:ext cx="12612292" cy="1137285"/>
          </a:xfrm>
          <a:prstGeom prst="rect">
            <a:avLst/>
          </a:prstGeom>
        </p:spPr>
        <p:txBody>
          <a:bodyPr lIns="0" tIns="0" rIns="0" bIns="0" rtlCol="0" anchor="t">
            <a:spAutoFit/>
          </a:bodyPr>
          <a:lstStyle/>
          <a:p>
            <a:pPr algn="ctr">
              <a:lnSpc>
                <a:spcPts val="9240"/>
              </a:lnSpc>
            </a:pPr>
            <a:r>
              <a:rPr lang="en-US" sz="6600">
                <a:solidFill>
                  <a:srgbClr val="FFFFFF"/>
                </a:solidFill>
                <a:latin typeface="Roboto Bold"/>
                <a:ea typeface="Roboto Bold"/>
                <a:cs typeface="Roboto Bold"/>
                <a:sym typeface="Roboto Bold"/>
              </a:rPr>
              <a:t>Quote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43309" y="1268486"/>
            <a:ext cx="6873872" cy="162473"/>
          </a:xfrm>
          <a:custGeom>
            <a:avLst/>
            <a:gdLst/>
            <a:ahLst/>
            <a:cxnLst/>
            <a:rect l="l" t="t" r="r" b="b"/>
            <a:pathLst>
              <a:path w="6873872" h="162473">
                <a:moveTo>
                  <a:pt x="0" y="0"/>
                </a:moveTo>
                <a:lnTo>
                  <a:pt x="6873873" y="0"/>
                </a:lnTo>
                <a:lnTo>
                  <a:pt x="6873873" y="162473"/>
                </a:lnTo>
                <a:lnTo>
                  <a:pt x="0" y="1624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0039581" y="2292335"/>
            <a:ext cx="959718" cy="959718"/>
          </a:xfrm>
          <a:custGeom>
            <a:avLst/>
            <a:gdLst/>
            <a:ahLst/>
            <a:cxnLst/>
            <a:rect l="l" t="t" r="r" b="b"/>
            <a:pathLst>
              <a:path w="959718" h="959718">
                <a:moveTo>
                  <a:pt x="0" y="0"/>
                </a:moveTo>
                <a:lnTo>
                  <a:pt x="959719" y="0"/>
                </a:lnTo>
                <a:lnTo>
                  <a:pt x="959719" y="959718"/>
                </a:lnTo>
                <a:lnTo>
                  <a:pt x="0" y="9597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0054342" y="4583471"/>
            <a:ext cx="959718" cy="959718"/>
          </a:xfrm>
          <a:custGeom>
            <a:avLst/>
            <a:gdLst/>
            <a:ahLst/>
            <a:cxnLst/>
            <a:rect l="l" t="t" r="r" b="b"/>
            <a:pathLst>
              <a:path w="959718" h="959718">
                <a:moveTo>
                  <a:pt x="0" y="0"/>
                </a:moveTo>
                <a:lnTo>
                  <a:pt x="959718" y="0"/>
                </a:lnTo>
                <a:lnTo>
                  <a:pt x="959718" y="959719"/>
                </a:lnTo>
                <a:lnTo>
                  <a:pt x="0" y="9597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0069102" y="6874608"/>
            <a:ext cx="959718" cy="959718"/>
          </a:xfrm>
          <a:custGeom>
            <a:avLst/>
            <a:gdLst/>
            <a:ahLst/>
            <a:cxnLst/>
            <a:rect l="l" t="t" r="r" b="b"/>
            <a:pathLst>
              <a:path w="959718" h="959718">
                <a:moveTo>
                  <a:pt x="0" y="0"/>
                </a:moveTo>
                <a:lnTo>
                  <a:pt x="959718" y="0"/>
                </a:lnTo>
                <a:lnTo>
                  <a:pt x="959718" y="959719"/>
                </a:lnTo>
                <a:lnTo>
                  <a:pt x="0" y="9597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5594664" y="320042"/>
            <a:ext cx="2306261" cy="1417317"/>
          </a:xfrm>
          <a:custGeom>
            <a:avLst/>
            <a:gdLst/>
            <a:ahLst/>
            <a:cxnLst/>
            <a:rect l="l" t="t" r="r" b="b"/>
            <a:pathLst>
              <a:path w="2306261" h="1417317">
                <a:moveTo>
                  <a:pt x="0" y="0"/>
                </a:moveTo>
                <a:lnTo>
                  <a:pt x="2306262" y="0"/>
                </a:lnTo>
                <a:lnTo>
                  <a:pt x="2306262" y="1417316"/>
                </a:lnTo>
                <a:lnTo>
                  <a:pt x="0" y="1417316"/>
                </a:lnTo>
                <a:lnTo>
                  <a:pt x="0" y="0"/>
                </a:lnTo>
                <a:close/>
              </a:path>
            </a:pathLst>
          </a:custGeom>
          <a:blipFill>
            <a:blip r:embed="rId6"/>
            <a:stretch>
              <a:fillRect/>
            </a:stretch>
          </a:blipFill>
        </p:spPr>
        <p:txBody>
          <a:bodyPr/>
          <a:lstStyle/>
          <a:p>
            <a:endParaRPr lang="en-US"/>
          </a:p>
        </p:txBody>
      </p:sp>
      <p:sp>
        <p:nvSpPr>
          <p:cNvPr id="7" name="Freeform 7"/>
          <p:cNvSpPr/>
          <p:nvPr/>
        </p:nvSpPr>
        <p:spPr>
          <a:xfrm>
            <a:off x="907162" y="4348949"/>
            <a:ext cx="8422871" cy="5613843"/>
          </a:xfrm>
          <a:custGeom>
            <a:avLst/>
            <a:gdLst/>
            <a:ahLst/>
            <a:cxnLst/>
            <a:rect l="l" t="t" r="r" b="b"/>
            <a:pathLst>
              <a:path w="8422871" h="5613843">
                <a:moveTo>
                  <a:pt x="0" y="0"/>
                </a:moveTo>
                <a:lnTo>
                  <a:pt x="8422871" y="0"/>
                </a:lnTo>
                <a:lnTo>
                  <a:pt x="8422871" y="5613844"/>
                </a:lnTo>
                <a:lnTo>
                  <a:pt x="0" y="5613844"/>
                </a:lnTo>
                <a:lnTo>
                  <a:pt x="0" y="0"/>
                </a:lnTo>
                <a:close/>
              </a:path>
            </a:pathLst>
          </a:custGeom>
          <a:blipFill>
            <a:blip r:embed="rId7"/>
            <a:stretch>
              <a:fillRect/>
            </a:stretch>
          </a:blipFill>
        </p:spPr>
        <p:txBody>
          <a:bodyPr/>
          <a:lstStyle/>
          <a:p>
            <a:endParaRPr lang="en-US"/>
          </a:p>
        </p:txBody>
      </p:sp>
      <p:sp>
        <p:nvSpPr>
          <p:cNvPr id="8" name="TextBox 8"/>
          <p:cNvSpPr txBox="1"/>
          <p:nvPr/>
        </p:nvSpPr>
        <p:spPr>
          <a:xfrm>
            <a:off x="1473866" y="1797255"/>
            <a:ext cx="7856167" cy="869188"/>
          </a:xfrm>
          <a:prstGeom prst="rect">
            <a:avLst/>
          </a:prstGeom>
        </p:spPr>
        <p:txBody>
          <a:bodyPr lIns="0" tIns="0" rIns="0" bIns="0" rtlCol="0" anchor="t">
            <a:spAutoFit/>
          </a:bodyPr>
          <a:lstStyle/>
          <a:p>
            <a:pPr algn="l">
              <a:lnSpc>
                <a:spcPts val="6776"/>
              </a:lnSpc>
            </a:pPr>
            <a:r>
              <a:rPr lang="en-US" sz="5600">
                <a:solidFill>
                  <a:srgbClr val="18072B"/>
                </a:solidFill>
                <a:latin typeface="Roboto Bold"/>
                <a:ea typeface="Roboto Bold"/>
                <a:cs typeface="Roboto Bold"/>
                <a:sym typeface="Roboto Bold"/>
              </a:rPr>
              <a:t>Effective Planning</a:t>
            </a:r>
          </a:p>
        </p:txBody>
      </p:sp>
      <p:sp>
        <p:nvSpPr>
          <p:cNvPr id="9" name="TextBox 9"/>
          <p:cNvSpPr txBox="1"/>
          <p:nvPr/>
        </p:nvSpPr>
        <p:spPr>
          <a:xfrm>
            <a:off x="11213105" y="2374914"/>
            <a:ext cx="5573661" cy="487807"/>
          </a:xfrm>
          <a:prstGeom prst="rect">
            <a:avLst/>
          </a:prstGeom>
        </p:spPr>
        <p:txBody>
          <a:bodyPr lIns="0" tIns="0" rIns="0" bIns="0" rtlCol="0" anchor="t">
            <a:spAutoFit/>
          </a:bodyPr>
          <a:lstStyle/>
          <a:p>
            <a:pPr algn="l">
              <a:lnSpc>
                <a:spcPts val="4004"/>
              </a:lnSpc>
            </a:pPr>
            <a:r>
              <a:rPr lang="en-US" sz="2600">
                <a:solidFill>
                  <a:srgbClr val="000000"/>
                </a:solidFill>
                <a:latin typeface="Roboto Bold"/>
                <a:ea typeface="Roboto Bold"/>
                <a:cs typeface="Roboto Bold"/>
                <a:sym typeface="Roboto Bold"/>
              </a:rPr>
              <a:t>Organize Events</a:t>
            </a:r>
          </a:p>
        </p:txBody>
      </p:sp>
      <p:sp>
        <p:nvSpPr>
          <p:cNvPr id="10" name="TextBox 10"/>
          <p:cNvSpPr txBox="1"/>
          <p:nvPr/>
        </p:nvSpPr>
        <p:spPr>
          <a:xfrm>
            <a:off x="1473866" y="2799267"/>
            <a:ext cx="7856167" cy="1332865"/>
          </a:xfrm>
          <a:prstGeom prst="rect">
            <a:avLst/>
          </a:prstGeom>
        </p:spPr>
        <p:txBody>
          <a:bodyPr lIns="0" tIns="0" rIns="0" bIns="0" rtlCol="0" anchor="t">
            <a:spAutoFit/>
          </a:bodyPr>
          <a:lstStyle/>
          <a:p>
            <a:pPr algn="l">
              <a:lnSpc>
                <a:spcPts val="2659"/>
              </a:lnSpc>
            </a:pPr>
            <a:r>
              <a:rPr lang="en-US" sz="1899">
                <a:solidFill>
                  <a:srgbClr val="18072B"/>
                </a:solidFill>
                <a:latin typeface="Roboto"/>
                <a:ea typeface="Roboto"/>
                <a:cs typeface="Roboto"/>
                <a:sym typeface="Roboto"/>
              </a:rPr>
              <a:t>Effective planning is crucial for PTA Presidents as it ensures the smooth operation and success of the organization. With a well-structured plan, Presidents along with the Board of Directors can set clear goals, allocate resources efficiently, and anticipate potential challenges. </a:t>
            </a:r>
          </a:p>
        </p:txBody>
      </p:sp>
      <p:sp>
        <p:nvSpPr>
          <p:cNvPr id="11" name="TextBox 11"/>
          <p:cNvSpPr txBox="1"/>
          <p:nvPr/>
        </p:nvSpPr>
        <p:spPr>
          <a:xfrm>
            <a:off x="11213105" y="3117262"/>
            <a:ext cx="5519929" cy="1369559"/>
          </a:xfrm>
          <a:prstGeom prst="rect">
            <a:avLst/>
          </a:prstGeom>
        </p:spPr>
        <p:txBody>
          <a:bodyPr lIns="0" tIns="0" rIns="0" bIns="0" rtlCol="0" anchor="t">
            <a:spAutoFit/>
          </a:bodyPr>
          <a:lstStyle/>
          <a:p>
            <a:pPr algn="l">
              <a:lnSpc>
                <a:spcPts val="2737"/>
              </a:lnSpc>
            </a:pPr>
            <a:r>
              <a:rPr lang="en-US" sz="1955">
                <a:solidFill>
                  <a:srgbClr val="18072B"/>
                </a:solidFill>
                <a:latin typeface="Roboto"/>
                <a:ea typeface="Roboto"/>
                <a:cs typeface="Roboto"/>
                <a:sym typeface="Roboto"/>
              </a:rPr>
              <a:t>Planning enables the President to organize events, fundraisers, and meetings in a timely and orderly manner, ensuring that all activities align with the PTA's objectives and the school’s needs.</a:t>
            </a:r>
          </a:p>
        </p:txBody>
      </p:sp>
      <p:sp>
        <p:nvSpPr>
          <p:cNvPr id="12" name="TextBox 12"/>
          <p:cNvSpPr txBox="1"/>
          <p:nvPr/>
        </p:nvSpPr>
        <p:spPr>
          <a:xfrm>
            <a:off x="10054342" y="2516448"/>
            <a:ext cx="944958" cy="454342"/>
          </a:xfrm>
          <a:prstGeom prst="rect">
            <a:avLst/>
          </a:prstGeom>
        </p:spPr>
        <p:txBody>
          <a:bodyPr lIns="0" tIns="0" rIns="0" bIns="0" rtlCol="0" anchor="t">
            <a:spAutoFit/>
          </a:bodyPr>
          <a:lstStyle/>
          <a:p>
            <a:pPr algn="ctr">
              <a:lnSpc>
                <a:spcPts val="3669"/>
              </a:lnSpc>
              <a:spcBef>
                <a:spcPct val="0"/>
              </a:spcBef>
            </a:pPr>
            <a:r>
              <a:rPr lang="en-US" sz="2620">
                <a:solidFill>
                  <a:srgbClr val="FFFFFF"/>
                </a:solidFill>
                <a:latin typeface="Roboto Bold"/>
                <a:ea typeface="Roboto Bold"/>
                <a:cs typeface="Roboto Bold"/>
                <a:sym typeface="Roboto Bold"/>
              </a:rPr>
              <a:t>01</a:t>
            </a:r>
          </a:p>
        </p:txBody>
      </p:sp>
      <p:sp>
        <p:nvSpPr>
          <p:cNvPr id="13" name="TextBox 13"/>
          <p:cNvSpPr txBox="1"/>
          <p:nvPr/>
        </p:nvSpPr>
        <p:spPr>
          <a:xfrm>
            <a:off x="11227866" y="4666051"/>
            <a:ext cx="5573661" cy="487807"/>
          </a:xfrm>
          <a:prstGeom prst="rect">
            <a:avLst/>
          </a:prstGeom>
        </p:spPr>
        <p:txBody>
          <a:bodyPr lIns="0" tIns="0" rIns="0" bIns="0" rtlCol="0" anchor="t">
            <a:spAutoFit/>
          </a:bodyPr>
          <a:lstStyle/>
          <a:p>
            <a:pPr algn="l">
              <a:lnSpc>
                <a:spcPts val="4004"/>
              </a:lnSpc>
            </a:pPr>
            <a:r>
              <a:rPr lang="en-US" sz="2600">
                <a:solidFill>
                  <a:srgbClr val="000000"/>
                </a:solidFill>
                <a:latin typeface="Roboto Bold"/>
                <a:ea typeface="Roboto Bold"/>
                <a:cs typeface="Roboto Bold"/>
                <a:sym typeface="Roboto Bold"/>
              </a:rPr>
              <a:t>Coordinate Logistics</a:t>
            </a:r>
          </a:p>
        </p:txBody>
      </p:sp>
      <p:sp>
        <p:nvSpPr>
          <p:cNvPr id="14" name="TextBox 14"/>
          <p:cNvSpPr txBox="1"/>
          <p:nvPr/>
        </p:nvSpPr>
        <p:spPr>
          <a:xfrm>
            <a:off x="11227866" y="5408399"/>
            <a:ext cx="5519929" cy="1026659"/>
          </a:xfrm>
          <a:prstGeom prst="rect">
            <a:avLst/>
          </a:prstGeom>
        </p:spPr>
        <p:txBody>
          <a:bodyPr lIns="0" tIns="0" rIns="0" bIns="0" rtlCol="0" anchor="t">
            <a:spAutoFit/>
          </a:bodyPr>
          <a:lstStyle/>
          <a:p>
            <a:pPr algn="l">
              <a:lnSpc>
                <a:spcPts val="2737"/>
              </a:lnSpc>
            </a:pPr>
            <a:r>
              <a:rPr lang="en-US" sz="1955">
                <a:solidFill>
                  <a:srgbClr val="18072B"/>
                </a:solidFill>
                <a:latin typeface="Roboto"/>
                <a:ea typeface="Roboto"/>
                <a:cs typeface="Roboto"/>
                <a:sym typeface="Roboto"/>
              </a:rPr>
              <a:t>It also helps in coordinating volunteers, managing budgets, and tracking progress, thereby enhancing transparency and accountability.</a:t>
            </a:r>
          </a:p>
        </p:txBody>
      </p:sp>
      <p:sp>
        <p:nvSpPr>
          <p:cNvPr id="15" name="TextBox 15"/>
          <p:cNvSpPr txBox="1"/>
          <p:nvPr/>
        </p:nvSpPr>
        <p:spPr>
          <a:xfrm>
            <a:off x="10069102" y="4807584"/>
            <a:ext cx="944958" cy="454342"/>
          </a:xfrm>
          <a:prstGeom prst="rect">
            <a:avLst/>
          </a:prstGeom>
        </p:spPr>
        <p:txBody>
          <a:bodyPr lIns="0" tIns="0" rIns="0" bIns="0" rtlCol="0" anchor="t">
            <a:spAutoFit/>
          </a:bodyPr>
          <a:lstStyle/>
          <a:p>
            <a:pPr algn="ctr">
              <a:lnSpc>
                <a:spcPts val="3669"/>
              </a:lnSpc>
              <a:spcBef>
                <a:spcPct val="0"/>
              </a:spcBef>
            </a:pPr>
            <a:r>
              <a:rPr lang="en-US" sz="2620">
                <a:solidFill>
                  <a:srgbClr val="FFFFFF"/>
                </a:solidFill>
                <a:latin typeface="Roboto Bold"/>
                <a:ea typeface="Roboto Bold"/>
                <a:cs typeface="Roboto Bold"/>
                <a:sym typeface="Roboto Bold"/>
              </a:rPr>
              <a:t>02</a:t>
            </a:r>
          </a:p>
        </p:txBody>
      </p:sp>
      <p:sp>
        <p:nvSpPr>
          <p:cNvPr id="16" name="TextBox 16"/>
          <p:cNvSpPr txBox="1"/>
          <p:nvPr/>
        </p:nvSpPr>
        <p:spPr>
          <a:xfrm>
            <a:off x="11242626" y="6957188"/>
            <a:ext cx="5573661" cy="487807"/>
          </a:xfrm>
          <a:prstGeom prst="rect">
            <a:avLst/>
          </a:prstGeom>
        </p:spPr>
        <p:txBody>
          <a:bodyPr lIns="0" tIns="0" rIns="0" bIns="0" rtlCol="0" anchor="t">
            <a:spAutoFit/>
          </a:bodyPr>
          <a:lstStyle/>
          <a:p>
            <a:pPr algn="l">
              <a:lnSpc>
                <a:spcPts val="4004"/>
              </a:lnSpc>
            </a:pPr>
            <a:r>
              <a:rPr lang="en-US" sz="2600">
                <a:solidFill>
                  <a:srgbClr val="000000"/>
                </a:solidFill>
                <a:latin typeface="Roboto Bold"/>
                <a:ea typeface="Roboto Bold"/>
                <a:cs typeface="Roboto Bold"/>
                <a:sym typeface="Roboto Bold"/>
              </a:rPr>
              <a:t>Drive Meaningful Outcomes</a:t>
            </a:r>
          </a:p>
        </p:txBody>
      </p:sp>
      <p:sp>
        <p:nvSpPr>
          <p:cNvPr id="17" name="TextBox 17"/>
          <p:cNvSpPr txBox="1"/>
          <p:nvPr/>
        </p:nvSpPr>
        <p:spPr>
          <a:xfrm>
            <a:off x="11242626" y="7699536"/>
            <a:ext cx="5519929" cy="1369559"/>
          </a:xfrm>
          <a:prstGeom prst="rect">
            <a:avLst/>
          </a:prstGeom>
        </p:spPr>
        <p:txBody>
          <a:bodyPr lIns="0" tIns="0" rIns="0" bIns="0" rtlCol="0" anchor="t">
            <a:spAutoFit/>
          </a:bodyPr>
          <a:lstStyle/>
          <a:p>
            <a:pPr algn="l">
              <a:lnSpc>
                <a:spcPts val="2737"/>
              </a:lnSpc>
            </a:pPr>
            <a:r>
              <a:rPr lang="en-US" sz="1955">
                <a:solidFill>
                  <a:srgbClr val="18072B"/>
                </a:solidFill>
                <a:latin typeface="Roboto"/>
                <a:ea typeface="Roboto"/>
                <a:cs typeface="Roboto"/>
                <a:sym typeface="Roboto"/>
              </a:rPr>
              <a:t>By prioritizing thorough and strategic planning, PTA Presidents can lead with confidence and drive meaningful outcomes for the school community.</a:t>
            </a:r>
          </a:p>
        </p:txBody>
      </p:sp>
      <p:sp>
        <p:nvSpPr>
          <p:cNvPr id="18" name="TextBox 18"/>
          <p:cNvSpPr txBox="1"/>
          <p:nvPr/>
        </p:nvSpPr>
        <p:spPr>
          <a:xfrm>
            <a:off x="10083862" y="7098721"/>
            <a:ext cx="944958" cy="454342"/>
          </a:xfrm>
          <a:prstGeom prst="rect">
            <a:avLst/>
          </a:prstGeom>
        </p:spPr>
        <p:txBody>
          <a:bodyPr lIns="0" tIns="0" rIns="0" bIns="0" rtlCol="0" anchor="t">
            <a:spAutoFit/>
          </a:bodyPr>
          <a:lstStyle/>
          <a:p>
            <a:pPr algn="ctr">
              <a:lnSpc>
                <a:spcPts val="3669"/>
              </a:lnSpc>
              <a:spcBef>
                <a:spcPct val="0"/>
              </a:spcBef>
            </a:pPr>
            <a:r>
              <a:rPr lang="en-US" sz="2620">
                <a:solidFill>
                  <a:srgbClr val="FFFFFF"/>
                </a:solidFill>
                <a:latin typeface="Roboto Bold"/>
                <a:ea typeface="Roboto Bold"/>
                <a:cs typeface="Roboto Bold"/>
                <a:sym typeface="Roboto Bold"/>
              </a:rPr>
              <a:t>03</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8072B"/>
        </a:solidFill>
        <a:effectLst/>
      </p:bgPr>
    </p:bg>
    <p:spTree>
      <p:nvGrpSpPr>
        <p:cNvPr id="1" name=""/>
        <p:cNvGrpSpPr/>
        <p:nvPr/>
      </p:nvGrpSpPr>
      <p:grpSpPr>
        <a:xfrm>
          <a:off x="0" y="0"/>
          <a:ext cx="0" cy="0"/>
          <a:chOff x="0" y="0"/>
          <a:chExt cx="0" cy="0"/>
        </a:xfrm>
      </p:grpSpPr>
      <p:sp>
        <p:nvSpPr>
          <p:cNvPr id="2" name="Freeform 2"/>
          <p:cNvSpPr/>
          <p:nvPr/>
        </p:nvSpPr>
        <p:spPr>
          <a:xfrm rot="-10800000" flipV="1">
            <a:off x="-229820" y="-4568253"/>
            <a:ext cx="12495320" cy="15522137"/>
          </a:xfrm>
          <a:custGeom>
            <a:avLst/>
            <a:gdLst/>
            <a:ahLst/>
            <a:cxnLst/>
            <a:rect l="l" t="t" r="r" b="b"/>
            <a:pathLst>
              <a:path w="12495320" h="15522137">
                <a:moveTo>
                  <a:pt x="0" y="15522137"/>
                </a:moveTo>
                <a:lnTo>
                  <a:pt x="12495320" y="15522137"/>
                </a:lnTo>
                <a:lnTo>
                  <a:pt x="12495320" y="0"/>
                </a:lnTo>
                <a:lnTo>
                  <a:pt x="0" y="0"/>
                </a:lnTo>
                <a:lnTo>
                  <a:pt x="0" y="15522137"/>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5713550" y="3842472"/>
            <a:ext cx="806181" cy="806181"/>
          </a:xfrm>
          <a:custGeom>
            <a:avLst/>
            <a:gdLst/>
            <a:ahLst/>
            <a:cxnLst/>
            <a:rect l="l" t="t" r="r" b="b"/>
            <a:pathLst>
              <a:path w="806181" h="806181">
                <a:moveTo>
                  <a:pt x="0" y="0"/>
                </a:moveTo>
                <a:lnTo>
                  <a:pt x="806181" y="0"/>
                </a:lnTo>
                <a:lnTo>
                  <a:pt x="806181" y="806181"/>
                </a:lnTo>
                <a:lnTo>
                  <a:pt x="0" y="8061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5862813" y="3987848"/>
            <a:ext cx="526705" cy="528627"/>
          </a:xfrm>
          <a:custGeom>
            <a:avLst/>
            <a:gdLst/>
            <a:ahLst/>
            <a:cxnLst/>
            <a:rect l="l" t="t" r="r" b="b"/>
            <a:pathLst>
              <a:path w="526705" h="528627">
                <a:moveTo>
                  <a:pt x="0" y="0"/>
                </a:moveTo>
                <a:lnTo>
                  <a:pt x="526705" y="0"/>
                </a:lnTo>
                <a:lnTo>
                  <a:pt x="526705" y="528628"/>
                </a:lnTo>
                <a:lnTo>
                  <a:pt x="0" y="5286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5713550" y="5893752"/>
            <a:ext cx="806181" cy="806181"/>
          </a:xfrm>
          <a:custGeom>
            <a:avLst/>
            <a:gdLst/>
            <a:ahLst/>
            <a:cxnLst/>
            <a:rect l="l" t="t" r="r" b="b"/>
            <a:pathLst>
              <a:path w="806181" h="806181">
                <a:moveTo>
                  <a:pt x="0" y="0"/>
                </a:moveTo>
                <a:lnTo>
                  <a:pt x="806181" y="0"/>
                </a:lnTo>
                <a:lnTo>
                  <a:pt x="806181" y="806181"/>
                </a:lnTo>
                <a:lnTo>
                  <a:pt x="0" y="8061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5713550" y="4868112"/>
            <a:ext cx="806181" cy="806181"/>
          </a:xfrm>
          <a:custGeom>
            <a:avLst/>
            <a:gdLst/>
            <a:ahLst/>
            <a:cxnLst/>
            <a:rect l="l" t="t" r="r" b="b"/>
            <a:pathLst>
              <a:path w="806181" h="806181">
                <a:moveTo>
                  <a:pt x="0" y="0"/>
                </a:moveTo>
                <a:lnTo>
                  <a:pt x="806181" y="0"/>
                </a:lnTo>
                <a:lnTo>
                  <a:pt x="806181" y="806181"/>
                </a:lnTo>
                <a:lnTo>
                  <a:pt x="0" y="8061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5862813" y="5091751"/>
            <a:ext cx="495077" cy="380759"/>
          </a:xfrm>
          <a:custGeom>
            <a:avLst/>
            <a:gdLst/>
            <a:ahLst/>
            <a:cxnLst/>
            <a:rect l="l" t="t" r="r" b="b"/>
            <a:pathLst>
              <a:path w="495077" h="380759">
                <a:moveTo>
                  <a:pt x="0" y="0"/>
                </a:moveTo>
                <a:lnTo>
                  <a:pt x="495077" y="0"/>
                </a:lnTo>
                <a:lnTo>
                  <a:pt x="495077" y="380759"/>
                </a:lnTo>
                <a:lnTo>
                  <a:pt x="0" y="38075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15713550" y="6919392"/>
            <a:ext cx="806181" cy="806181"/>
          </a:xfrm>
          <a:custGeom>
            <a:avLst/>
            <a:gdLst/>
            <a:ahLst/>
            <a:cxnLst/>
            <a:rect l="l" t="t" r="r" b="b"/>
            <a:pathLst>
              <a:path w="806181" h="806181">
                <a:moveTo>
                  <a:pt x="0" y="0"/>
                </a:moveTo>
                <a:lnTo>
                  <a:pt x="806181" y="0"/>
                </a:lnTo>
                <a:lnTo>
                  <a:pt x="806181" y="806181"/>
                </a:lnTo>
                <a:lnTo>
                  <a:pt x="0" y="8061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5951968" y="7055001"/>
            <a:ext cx="348395" cy="534963"/>
          </a:xfrm>
          <a:custGeom>
            <a:avLst/>
            <a:gdLst/>
            <a:ahLst/>
            <a:cxnLst/>
            <a:rect l="l" t="t" r="r" b="b"/>
            <a:pathLst>
              <a:path w="348395" h="534963">
                <a:moveTo>
                  <a:pt x="0" y="0"/>
                </a:moveTo>
                <a:lnTo>
                  <a:pt x="348395" y="0"/>
                </a:lnTo>
                <a:lnTo>
                  <a:pt x="348395" y="534963"/>
                </a:lnTo>
                <a:lnTo>
                  <a:pt x="0" y="53496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Freeform 10"/>
          <p:cNvSpPr/>
          <p:nvPr/>
        </p:nvSpPr>
        <p:spPr>
          <a:xfrm>
            <a:off x="15713550" y="5891997"/>
            <a:ext cx="904058" cy="904058"/>
          </a:xfrm>
          <a:custGeom>
            <a:avLst/>
            <a:gdLst/>
            <a:ahLst/>
            <a:cxnLst/>
            <a:rect l="l" t="t" r="r" b="b"/>
            <a:pathLst>
              <a:path w="904058" h="904058">
                <a:moveTo>
                  <a:pt x="0" y="0"/>
                </a:moveTo>
                <a:lnTo>
                  <a:pt x="904058" y="0"/>
                </a:lnTo>
                <a:lnTo>
                  <a:pt x="904058" y="904058"/>
                </a:lnTo>
                <a:lnTo>
                  <a:pt x="0" y="90405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1" name="Freeform 11"/>
          <p:cNvSpPr/>
          <p:nvPr/>
        </p:nvSpPr>
        <p:spPr>
          <a:xfrm>
            <a:off x="15951968" y="233238"/>
            <a:ext cx="2089945" cy="1234856"/>
          </a:xfrm>
          <a:custGeom>
            <a:avLst/>
            <a:gdLst/>
            <a:ahLst/>
            <a:cxnLst/>
            <a:rect l="l" t="t" r="r" b="b"/>
            <a:pathLst>
              <a:path w="2089945" h="1234856">
                <a:moveTo>
                  <a:pt x="0" y="0"/>
                </a:moveTo>
                <a:lnTo>
                  <a:pt x="2089946" y="0"/>
                </a:lnTo>
                <a:lnTo>
                  <a:pt x="2089946" y="1234857"/>
                </a:lnTo>
                <a:lnTo>
                  <a:pt x="0" y="1234857"/>
                </a:lnTo>
                <a:lnTo>
                  <a:pt x="0" y="0"/>
                </a:lnTo>
                <a:close/>
              </a:path>
            </a:pathLst>
          </a:custGeom>
          <a:blipFill>
            <a:blip r:embed="rId14"/>
            <a:stretch>
              <a:fillRect/>
            </a:stretch>
          </a:blipFill>
        </p:spPr>
        <p:txBody>
          <a:bodyPr/>
          <a:lstStyle/>
          <a:p>
            <a:endParaRPr lang="en-US"/>
          </a:p>
        </p:txBody>
      </p:sp>
      <p:sp>
        <p:nvSpPr>
          <p:cNvPr id="12" name="TextBox 12"/>
          <p:cNvSpPr txBox="1"/>
          <p:nvPr/>
        </p:nvSpPr>
        <p:spPr>
          <a:xfrm>
            <a:off x="8532599" y="2030070"/>
            <a:ext cx="7987132" cy="1329855"/>
          </a:xfrm>
          <a:prstGeom prst="rect">
            <a:avLst/>
          </a:prstGeom>
        </p:spPr>
        <p:txBody>
          <a:bodyPr lIns="0" tIns="0" rIns="0" bIns="0" rtlCol="0" anchor="t">
            <a:spAutoFit/>
          </a:bodyPr>
          <a:lstStyle/>
          <a:p>
            <a:pPr algn="r">
              <a:lnSpc>
                <a:spcPts val="10163"/>
              </a:lnSpc>
            </a:pPr>
            <a:r>
              <a:rPr lang="en-US" sz="9239" spc="988">
                <a:solidFill>
                  <a:srgbClr val="FFFFFF"/>
                </a:solidFill>
                <a:latin typeface="Public Sans Bold"/>
                <a:ea typeface="Public Sans Bold"/>
                <a:cs typeface="Public Sans Bold"/>
                <a:sym typeface="Public Sans Bold"/>
              </a:rPr>
              <a:t>CONTACT</a:t>
            </a:r>
          </a:p>
        </p:txBody>
      </p:sp>
      <p:sp>
        <p:nvSpPr>
          <p:cNvPr id="13" name="TextBox 13"/>
          <p:cNvSpPr txBox="1"/>
          <p:nvPr/>
        </p:nvSpPr>
        <p:spPr>
          <a:xfrm>
            <a:off x="8822997" y="4112462"/>
            <a:ext cx="6623538" cy="355600"/>
          </a:xfrm>
          <a:prstGeom prst="rect">
            <a:avLst/>
          </a:prstGeom>
        </p:spPr>
        <p:txBody>
          <a:bodyPr lIns="0" tIns="0" rIns="0" bIns="0" rtlCol="0" anchor="t">
            <a:spAutoFit/>
          </a:bodyPr>
          <a:lstStyle/>
          <a:p>
            <a:pPr algn="r">
              <a:lnSpc>
                <a:spcPts val="2749"/>
              </a:lnSpc>
            </a:pPr>
            <a:r>
              <a:rPr lang="en-US" sz="2499" spc="212">
                <a:solidFill>
                  <a:srgbClr val="FFFFFF"/>
                </a:solidFill>
                <a:latin typeface="Kollektif Bold"/>
                <a:ea typeface="Kollektif Bold"/>
                <a:cs typeface="Kollektif Bold"/>
                <a:sym typeface="Kollektif Bold"/>
              </a:rPr>
              <a:t>www.fspta.org</a:t>
            </a:r>
          </a:p>
        </p:txBody>
      </p:sp>
      <p:sp>
        <p:nvSpPr>
          <p:cNvPr id="14" name="TextBox 14"/>
          <p:cNvSpPr txBox="1"/>
          <p:nvPr/>
        </p:nvSpPr>
        <p:spPr>
          <a:xfrm>
            <a:off x="10752847" y="5062914"/>
            <a:ext cx="4700993" cy="415925"/>
          </a:xfrm>
          <a:prstGeom prst="rect">
            <a:avLst/>
          </a:prstGeom>
        </p:spPr>
        <p:txBody>
          <a:bodyPr lIns="0" tIns="0" rIns="0" bIns="0" rtlCol="0" anchor="t">
            <a:spAutoFit/>
          </a:bodyPr>
          <a:lstStyle/>
          <a:p>
            <a:pPr algn="r">
              <a:lnSpc>
                <a:spcPts val="3250"/>
              </a:lnSpc>
            </a:pPr>
            <a:r>
              <a:rPr lang="en-US" sz="2500">
                <a:solidFill>
                  <a:srgbClr val="FFFFFF"/>
                </a:solidFill>
                <a:latin typeface="Kollektif Bold"/>
                <a:ea typeface="Kollektif Bold"/>
                <a:cs typeface="Kollektif Bold"/>
                <a:sym typeface="Kollektif Bold"/>
              </a:rPr>
              <a:t>info@fspta.org</a:t>
            </a:r>
          </a:p>
        </p:txBody>
      </p:sp>
      <p:sp>
        <p:nvSpPr>
          <p:cNvPr id="15" name="TextBox 15"/>
          <p:cNvSpPr txBox="1"/>
          <p:nvPr/>
        </p:nvSpPr>
        <p:spPr>
          <a:xfrm>
            <a:off x="11758670" y="6117014"/>
            <a:ext cx="3687866" cy="415925"/>
          </a:xfrm>
          <a:prstGeom prst="rect">
            <a:avLst/>
          </a:prstGeom>
        </p:spPr>
        <p:txBody>
          <a:bodyPr lIns="0" tIns="0" rIns="0" bIns="0" rtlCol="0" anchor="t">
            <a:spAutoFit/>
          </a:bodyPr>
          <a:lstStyle/>
          <a:p>
            <a:pPr algn="r">
              <a:lnSpc>
                <a:spcPts val="3250"/>
              </a:lnSpc>
            </a:pPr>
            <a:r>
              <a:rPr lang="en-US" sz="2500">
                <a:solidFill>
                  <a:srgbClr val="FFFFFF"/>
                </a:solidFill>
                <a:latin typeface="Kollektif"/>
                <a:ea typeface="Kollektif"/>
                <a:cs typeface="Kollektif"/>
                <a:sym typeface="Kollektif"/>
              </a:rPr>
              <a:t>@FSPTA Leaders</a:t>
            </a:r>
          </a:p>
        </p:txBody>
      </p:sp>
      <p:sp>
        <p:nvSpPr>
          <p:cNvPr id="16" name="TextBox 16"/>
          <p:cNvSpPr txBox="1"/>
          <p:nvPr/>
        </p:nvSpPr>
        <p:spPr>
          <a:xfrm>
            <a:off x="10958142" y="6964342"/>
            <a:ext cx="4488393" cy="687705"/>
          </a:xfrm>
          <a:prstGeom prst="rect">
            <a:avLst/>
          </a:prstGeom>
        </p:spPr>
        <p:txBody>
          <a:bodyPr lIns="0" tIns="0" rIns="0" bIns="0" rtlCol="0" anchor="t">
            <a:spAutoFit/>
          </a:bodyPr>
          <a:lstStyle/>
          <a:p>
            <a:pPr algn="r">
              <a:lnSpc>
                <a:spcPts val="2730"/>
              </a:lnSpc>
            </a:pPr>
            <a:r>
              <a:rPr lang="en-US" sz="2100">
                <a:solidFill>
                  <a:srgbClr val="FFFFFF"/>
                </a:solidFill>
                <a:latin typeface="Kollektif Bold"/>
                <a:ea typeface="Kollektif Bold"/>
                <a:cs typeface="Kollektif Bold"/>
                <a:sym typeface="Kollektif Bold"/>
              </a:rPr>
              <a:t>5730 Cottonworth Ave. Box 20924</a:t>
            </a:r>
          </a:p>
          <a:p>
            <a:pPr algn="r">
              <a:lnSpc>
                <a:spcPts val="2730"/>
              </a:lnSpc>
            </a:pPr>
            <a:r>
              <a:rPr lang="en-US" sz="2100">
                <a:solidFill>
                  <a:srgbClr val="FFFFFF"/>
                </a:solidFill>
                <a:latin typeface="Kollektif Bold"/>
                <a:ea typeface="Kollektif Bold"/>
                <a:cs typeface="Kollektif Bold"/>
                <a:sym typeface="Kollektif Bold"/>
              </a:rPr>
              <a:t>Baltimore, MD 21209</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descr="Abstract Gradient Shape"/>
          <p:cNvSpPr/>
          <p:nvPr/>
        </p:nvSpPr>
        <p:spPr>
          <a:xfrm rot="5400000">
            <a:off x="1256553" y="307173"/>
            <a:ext cx="16262788" cy="20202221"/>
          </a:xfrm>
          <a:custGeom>
            <a:avLst/>
            <a:gdLst/>
            <a:ahLst/>
            <a:cxnLst/>
            <a:rect l="l" t="t" r="r" b="b"/>
            <a:pathLst>
              <a:path w="16262788" h="20202221">
                <a:moveTo>
                  <a:pt x="0" y="0"/>
                </a:moveTo>
                <a:lnTo>
                  <a:pt x="16262788" y="0"/>
                </a:lnTo>
                <a:lnTo>
                  <a:pt x="16262788" y="20202221"/>
                </a:lnTo>
                <a:lnTo>
                  <a:pt x="0" y="202022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0" y="0"/>
            <a:ext cx="18288000" cy="10287000"/>
            <a:chOff x="0" y="0"/>
            <a:chExt cx="24384000" cy="13716000"/>
          </a:xfrm>
        </p:grpSpPr>
        <p:pic>
          <p:nvPicPr>
            <p:cNvPr id="4" name="Picture 4"/>
            <p:cNvPicPr>
              <a:picLocks noChangeAspect="1"/>
            </p:cNvPicPr>
            <p:nvPr/>
          </p:nvPicPr>
          <p:blipFill>
            <a:blip r:embed="rId4"/>
            <a:srcRect l="60" r="60"/>
            <a:stretch>
              <a:fillRect/>
            </a:stretch>
          </p:blipFill>
          <p:spPr>
            <a:xfrm>
              <a:off x="0" y="0"/>
              <a:ext cx="24384000" cy="13716000"/>
            </a:xfrm>
            <a:prstGeom prst="rect">
              <a:avLst/>
            </a:prstGeom>
          </p:spPr>
        </p:pic>
      </p:grpSp>
      <p:grpSp>
        <p:nvGrpSpPr>
          <p:cNvPr id="5" name="Group 5"/>
          <p:cNvGrpSpPr/>
          <p:nvPr/>
        </p:nvGrpSpPr>
        <p:grpSpPr>
          <a:xfrm>
            <a:off x="0" y="8228965"/>
            <a:ext cx="18201688" cy="2058670"/>
            <a:chOff x="0" y="0"/>
            <a:chExt cx="4793860" cy="542201"/>
          </a:xfrm>
        </p:grpSpPr>
        <p:sp>
          <p:nvSpPr>
            <p:cNvPr id="6" name="Freeform 6"/>
            <p:cNvSpPr/>
            <p:nvPr/>
          </p:nvSpPr>
          <p:spPr>
            <a:xfrm>
              <a:off x="0" y="0"/>
              <a:ext cx="4793860" cy="542201"/>
            </a:xfrm>
            <a:custGeom>
              <a:avLst/>
              <a:gdLst/>
              <a:ahLst/>
              <a:cxnLst/>
              <a:rect l="l" t="t" r="r" b="b"/>
              <a:pathLst>
                <a:path w="4793860" h="542201">
                  <a:moveTo>
                    <a:pt x="0" y="0"/>
                  </a:moveTo>
                  <a:lnTo>
                    <a:pt x="4793860" y="0"/>
                  </a:lnTo>
                  <a:lnTo>
                    <a:pt x="4793860" y="542201"/>
                  </a:lnTo>
                  <a:lnTo>
                    <a:pt x="0" y="542201"/>
                  </a:lnTo>
                  <a:close/>
                </a:path>
              </a:pathLst>
            </a:custGeom>
            <a:solidFill>
              <a:srgbClr val="003C71"/>
            </a:solidFill>
          </p:spPr>
          <p:txBody>
            <a:bodyPr/>
            <a:lstStyle/>
            <a:p>
              <a:endParaRPr lang="en-US"/>
            </a:p>
          </p:txBody>
        </p:sp>
        <p:sp>
          <p:nvSpPr>
            <p:cNvPr id="7" name="TextBox 7"/>
            <p:cNvSpPr txBox="1"/>
            <p:nvPr/>
          </p:nvSpPr>
          <p:spPr>
            <a:xfrm>
              <a:off x="0" y="-57150"/>
              <a:ext cx="4793860" cy="599351"/>
            </a:xfrm>
            <a:prstGeom prst="rect">
              <a:avLst/>
            </a:prstGeom>
          </p:spPr>
          <p:txBody>
            <a:bodyPr lIns="50800" tIns="50800" rIns="50800" bIns="50800" rtlCol="0" anchor="ctr"/>
            <a:lstStyle/>
            <a:p>
              <a:pPr algn="ctr">
                <a:lnSpc>
                  <a:spcPts val="3639"/>
                </a:lnSpc>
              </a:pPr>
              <a:endParaRPr/>
            </a:p>
          </p:txBody>
        </p:sp>
      </p:grpSp>
      <p:sp>
        <p:nvSpPr>
          <p:cNvPr id="8" name="TextBox 8"/>
          <p:cNvSpPr txBox="1"/>
          <p:nvPr/>
        </p:nvSpPr>
        <p:spPr>
          <a:xfrm>
            <a:off x="2390548" y="8203428"/>
            <a:ext cx="13506903" cy="1274110"/>
          </a:xfrm>
          <a:prstGeom prst="rect">
            <a:avLst/>
          </a:prstGeom>
        </p:spPr>
        <p:txBody>
          <a:bodyPr lIns="0" tIns="0" rIns="0" bIns="0" rtlCol="0" anchor="t">
            <a:spAutoFit/>
          </a:bodyPr>
          <a:lstStyle/>
          <a:p>
            <a:pPr marL="0" lvl="0" indent="0" algn="ctr">
              <a:lnSpc>
                <a:spcPts val="9866"/>
              </a:lnSpc>
              <a:spcBef>
                <a:spcPct val="0"/>
              </a:spcBef>
            </a:pPr>
            <a:r>
              <a:rPr lang="en-US" sz="8969">
                <a:solidFill>
                  <a:srgbClr val="FFFFFF"/>
                </a:solidFill>
                <a:latin typeface="Open Sans Bold"/>
                <a:ea typeface="Open Sans Bold"/>
                <a:cs typeface="Open Sans Bold"/>
                <a:sym typeface="Open Sans Bold"/>
              </a:rPr>
              <a:t>THANK YOU!</a:t>
            </a:r>
          </a:p>
        </p:txBody>
      </p:sp>
      <p:sp>
        <p:nvSpPr>
          <p:cNvPr id="9" name="TextBox 9"/>
          <p:cNvSpPr txBox="1"/>
          <p:nvPr/>
        </p:nvSpPr>
        <p:spPr>
          <a:xfrm>
            <a:off x="2159783" y="9401338"/>
            <a:ext cx="14456326" cy="679450"/>
          </a:xfrm>
          <a:prstGeom prst="rect">
            <a:avLst/>
          </a:prstGeom>
        </p:spPr>
        <p:txBody>
          <a:bodyPr lIns="0" tIns="0" rIns="0" bIns="0" rtlCol="0" anchor="t">
            <a:spAutoFit/>
          </a:bodyPr>
          <a:lstStyle/>
          <a:p>
            <a:pPr algn="ctr">
              <a:lnSpc>
                <a:spcPts val="5599"/>
              </a:lnSpc>
              <a:spcBef>
                <a:spcPct val="0"/>
              </a:spcBef>
            </a:pPr>
            <a:r>
              <a:rPr lang="en-US" sz="3999">
                <a:solidFill>
                  <a:srgbClr val="FFFFFF"/>
                </a:solidFill>
                <a:latin typeface="Open Sans Bold"/>
                <a:ea typeface="Open Sans Bold"/>
                <a:cs typeface="Open Sans Bold"/>
                <a:sym typeface="Open Sans Bold"/>
              </a:rPr>
              <a:t>MAY THE F.O.R.C.E. BE WITH YOU</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192315" y="612415"/>
            <a:ext cx="559181" cy="296366"/>
          </a:xfrm>
          <a:custGeom>
            <a:avLst/>
            <a:gdLst/>
            <a:ahLst/>
            <a:cxnLst/>
            <a:rect l="l" t="t" r="r" b="b"/>
            <a:pathLst>
              <a:path w="559181" h="296366">
                <a:moveTo>
                  <a:pt x="0" y="0"/>
                </a:moveTo>
                <a:lnTo>
                  <a:pt x="559182" y="0"/>
                </a:lnTo>
                <a:lnTo>
                  <a:pt x="559182" y="296366"/>
                </a:lnTo>
                <a:lnTo>
                  <a:pt x="0" y="2963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2843309" y="1268486"/>
            <a:ext cx="6873872" cy="162473"/>
          </a:xfrm>
          <a:custGeom>
            <a:avLst/>
            <a:gdLst/>
            <a:ahLst/>
            <a:cxnLst/>
            <a:rect l="l" t="t" r="r" b="b"/>
            <a:pathLst>
              <a:path w="6873872" h="162473">
                <a:moveTo>
                  <a:pt x="0" y="0"/>
                </a:moveTo>
                <a:lnTo>
                  <a:pt x="6873873" y="0"/>
                </a:lnTo>
                <a:lnTo>
                  <a:pt x="6873873" y="162473"/>
                </a:lnTo>
                <a:lnTo>
                  <a:pt x="0" y="1624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924613">
            <a:off x="-5549998" y="2053549"/>
            <a:ext cx="12287251" cy="10647531"/>
          </a:xfrm>
          <a:custGeom>
            <a:avLst/>
            <a:gdLst/>
            <a:ahLst/>
            <a:cxnLst/>
            <a:rect l="l" t="t" r="r" b="b"/>
            <a:pathLst>
              <a:path w="12287251" h="10647531">
                <a:moveTo>
                  <a:pt x="0" y="0"/>
                </a:moveTo>
                <a:lnTo>
                  <a:pt x="12287251" y="0"/>
                </a:lnTo>
                <a:lnTo>
                  <a:pt x="12287251" y="10647531"/>
                </a:lnTo>
                <a:lnTo>
                  <a:pt x="0" y="106475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8100000">
            <a:off x="4065520" y="11042565"/>
            <a:ext cx="9512725" cy="224846"/>
          </a:xfrm>
          <a:custGeom>
            <a:avLst/>
            <a:gdLst/>
            <a:ahLst/>
            <a:cxnLst/>
            <a:rect l="l" t="t" r="r" b="b"/>
            <a:pathLst>
              <a:path w="9512725" h="224846">
                <a:moveTo>
                  <a:pt x="0" y="0"/>
                </a:moveTo>
                <a:lnTo>
                  <a:pt x="9512725" y="0"/>
                </a:lnTo>
                <a:lnTo>
                  <a:pt x="9512725" y="224846"/>
                </a:lnTo>
                <a:lnTo>
                  <a:pt x="0" y="2248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rot="-10800000">
            <a:off x="10867601" y="3236681"/>
            <a:ext cx="5883071" cy="139054"/>
          </a:xfrm>
          <a:custGeom>
            <a:avLst/>
            <a:gdLst/>
            <a:ahLst/>
            <a:cxnLst/>
            <a:rect l="l" t="t" r="r" b="b"/>
            <a:pathLst>
              <a:path w="5883071" h="139054">
                <a:moveTo>
                  <a:pt x="0" y="0"/>
                </a:moveTo>
                <a:lnTo>
                  <a:pt x="5883072" y="0"/>
                </a:lnTo>
                <a:lnTo>
                  <a:pt x="5883072" y="139054"/>
                </a:lnTo>
                <a:lnTo>
                  <a:pt x="0" y="1390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rot="-8100000">
            <a:off x="5314326" y="11400541"/>
            <a:ext cx="9512725" cy="224846"/>
          </a:xfrm>
          <a:custGeom>
            <a:avLst/>
            <a:gdLst/>
            <a:ahLst/>
            <a:cxnLst/>
            <a:rect l="l" t="t" r="r" b="b"/>
            <a:pathLst>
              <a:path w="9512725" h="224846">
                <a:moveTo>
                  <a:pt x="0" y="0"/>
                </a:moveTo>
                <a:lnTo>
                  <a:pt x="9512725" y="0"/>
                </a:lnTo>
                <a:lnTo>
                  <a:pt x="9512725" y="224847"/>
                </a:lnTo>
                <a:lnTo>
                  <a:pt x="0" y="2248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6319262" y="9054543"/>
            <a:ext cx="1746107" cy="1073073"/>
          </a:xfrm>
          <a:custGeom>
            <a:avLst/>
            <a:gdLst/>
            <a:ahLst/>
            <a:cxnLst/>
            <a:rect l="l" t="t" r="r" b="b"/>
            <a:pathLst>
              <a:path w="1746107" h="1073073">
                <a:moveTo>
                  <a:pt x="0" y="0"/>
                </a:moveTo>
                <a:lnTo>
                  <a:pt x="1746107" y="0"/>
                </a:lnTo>
                <a:lnTo>
                  <a:pt x="1746107" y="1073073"/>
                </a:lnTo>
                <a:lnTo>
                  <a:pt x="0" y="1073073"/>
                </a:lnTo>
                <a:lnTo>
                  <a:pt x="0" y="0"/>
                </a:lnTo>
                <a:close/>
              </a:path>
            </a:pathLst>
          </a:custGeom>
          <a:blipFill>
            <a:blip r:embed="rId8"/>
            <a:stretch>
              <a:fillRect/>
            </a:stretch>
          </a:blipFill>
        </p:spPr>
        <p:txBody>
          <a:bodyPr/>
          <a:lstStyle/>
          <a:p>
            <a:endParaRPr lang="en-US"/>
          </a:p>
        </p:txBody>
      </p:sp>
      <p:sp>
        <p:nvSpPr>
          <p:cNvPr id="9" name="Freeform 9"/>
          <p:cNvSpPr/>
          <p:nvPr/>
        </p:nvSpPr>
        <p:spPr>
          <a:xfrm>
            <a:off x="4699194" y="2096802"/>
            <a:ext cx="5371494" cy="5371494"/>
          </a:xfrm>
          <a:custGeom>
            <a:avLst/>
            <a:gdLst/>
            <a:ahLst/>
            <a:cxnLst/>
            <a:rect l="l" t="t" r="r" b="b"/>
            <a:pathLst>
              <a:path w="5371494" h="5371494">
                <a:moveTo>
                  <a:pt x="0" y="0"/>
                </a:moveTo>
                <a:lnTo>
                  <a:pt x="5371495" y="0"/>
                </a:lnTo>
                <a:lnTo>
                  <a:pt x="5371495" y="5371494"/>
                </a:lnTo>
                <a:lnTo>
                  <a:pt x="0" y="5371494"/>
                </a:lnTo>
                <a:lnTo>
                  <a:pt x="0" y="0"/>
                </a:lnTo>
                <a:close/>
              </a:path>
            </a:pathLst>
          </a:custGeom>
          <a:blipFill>
            <a:blip r:embed="rId9"/>
            <a:stretch>
              <a:fillRect/>
            </a:stretch>
          </a:blipFill>
        </p:spPr>
        <p:txBody>
          <a:bodyPr/>
          <a:lstStyle/>
          <a:p>
            <a:endParaRPr lang="en-US"/>
          </a:p>
        </p:txBody>
      </p:sp>
      <p:sp>
        <p:nvSpPr>
          <p:cNvPr id="10" name="TextBox 10"/>
          <p:cNvSpPr txBox="1"/>
          <p:nvPr/>
        </p:nvSpPr>
        <p:spPr>
          <a:xfrm>
            <a:off x="10981901" y="1963452"/>
            <a:ext cx="5730671" cy="1137285"/>
          </a:xfrm>
          <a:prstGeom prst="rect">
            <a:avLst/>
          </a:prstGeom>
        </p:spPr>
        <p:txBody>
          <a:bodyPr lIns="0" tIns="0" rIns="0" bIns="0" rtlCol="0" anchor="t">
            <a:spAutoFit/>
          </a:bodyPr>
          <a:lstStyle/>
          <a:p>
            <a:pPr algn="ctr">
              <a:lnSpc>
                <a:spcPts val="9240"/>
              </a:lnSpc>
            </a:pPr>
            <a:r>
              <a:rPr lang="en-US" sz="6600">
                <a:solidFill>
                  <a:srgbClr val="18072B"/>
                </a:solidFill>
                <a:latin typeface="Roboto Bold"/>
                <a:ea typeface="Roboto Bold"/>
                <a:cs typeface="Roboto Bold"/>
                <a:sym typeface="Roboto Bold"/>
              </a:rPr>
              <a:t>Gerrod Tyler</a:t>
            </a:r>
          </a:p>
        </p:txBody>
      </p:sp>
      <p:sp>
        <p:nvSpPr>
          <p:cNvPr id="11" name="TextBox 11"/>
          <p:cNvSpPr txBox="1"/>
          <p:nvPr/>
        </p:nvSpPr>
        <p:spPr>
          <a:xfrm>
            <a:off x="10867601" y="3641444"/>
            <a:ext cx="5806871" cy="4105910"/>
          </a:xfrm>
          <a:prstGeom prst="rect">
            <a:avLst/>
          </a:prstGeom>
        </p:spPr>
        <p:txBody>
          <a:bodyPr lIns="0" tIns="0" rIns="0" bIns="0" rtlCol="0" anchor="t">
            <a:spAutoFit/>
          </a:bodyPr>
          <a:lstStyle/>
          <a:p>
            <a:pPr marL="561337" lvl="1" indent="-280669" algn="l">
              <a:lnSpc>
                <a:spcPts val="3639"/>
              </a:lnSpc>
              <a:buFont typeface="Arial"/>
              <a:buChar char="•"/>
            </a:pPr>
            <a:r>
              <a:rPr lang="en-US" sz="2599">
                <a:solidFill>
                  <a:srgbClr val="18072B"/>
                </a:solidFill>
                <a:latin typeface="Kollektif"/>
                <a:ea typeface="Kollektif"/>
                <a:cs typeface="Kollektif"/>
                <a:sym typeface="Kollektif"/>
              </a:rPr>
              <a:t>Current President of Free State PTA</a:t>
            </a:r>
          </a:p>
          <a:p>
            <a:pPr algn="l">
              <a:lnSpc>
                <a:spcPts val="3639"/>
              </a:lnSpc>
            </a:pPr>
            <a:endParaRPr lang="en-US" sz="2599">
              <a:solidFill>
                <a:srgbClr val="18072B"/>
              </a:solidFill>
              <a:latin typeface="Kollektif"/>
              <a:ea typeface="Kollektif"/>
              <a:cs typeface="Kollektif"/>
              <a:sym typeface="Kollektif"/>
            </a:endParaRPr>
          </a:p>
          <a:p>
            <a:pPr marL="561337" lvl="1" indent="-280669" algn="l">
              <a:lnSpc>
                <a:spcPts val="3639"/>
              </a:lnSpc>
              <a:buFont typeface="Arial"/>
              <a:buChar char="•"/>
            </a:pPr>
            <a:r>
              <a:rPr lang="en-US" sz="2599">
                <a:solidFill>
                  <a:srgbClr val="18072B"/>
                </a:solidFill>
                <a:latin typeface="Kollektif"/>
                <a:ea typeface="Kollektif"/>
                <a:cs typeface="Kollektif"/>
                <a:sym typeface="Kollektif"/>
              </a:rPr>
              <a:t>Previously served as President Elect and Vice President for Leadership</a:t>
            </a:r>
          </a:p>
          <a:p>
            <a:pPr algn="l">
              <a:lnSpc>
                <a:spcPts val="3639"/>
              </a:lnSpc>
            </a:pPr>
            <a:endParaRPr lang="en-US" sz="2599">
              <a:solidFill>
                <a:srgbClr val="18072B"/>
              </a:solidFill>
              <a:latin typeface="Kollektif"/>
              <a:ea typeface="Kollektif"/>
              <a:cs typeface="Kollektif"/>
              <a:sym typeface="Kollektif"/>
            </a:endParaRPr>
          </a:p>
          <a:p>
            <a:pPr marL="561337" lvl="1" indent="-280669" algn="l">
              <a:lnSpc>
                <a:spcPts val="3639"/>
              </a:lnSpc>
              <a:buFont typeface="Arial"/>
              <a:buChar char="•"/>
            </a:pPr>
            <a:r>
              <a:rPr lang="en-US" sz="2599">
                <a:solidFill>
                  <a:srgbClr val="18072B"/>
                </a:solidFill>
                <a:latin typeface="Kollektif"/>
                <a:ea typeface="Kollektif"/>
                <a:cs typeface="Kollektif"/>
                <a:sym typeface="Kollektif"/>
              </a:rPr>
              <a:t>Served as a local unit President for four years at Maya Angelou French Immersion PTSA</a:t>
            </a:r>
          </a:p>
          <a:p>
            <a:pPr algn="l">
              <a:lnSpc>
                <a:spcPts val="3639"/>
              </a:lnSpc>
            </a:pPr>
            <a:endParaRPr lang="en-US" sz="2599">
              <a:solidFill>
                <a:srgbClr val="18072B"/>
              </a:solidFill>
              <a:latin typeface="Kollektif"/>
              <a:ea typeface="Kollektif"/>
              <a:cs typeface="Kollektif"/>
              <a:sym typeface="Kollektif"/>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8072B"/>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53" t="-907" r="-453"/>
            </a:stretch>
          </a:blipFill>
        </p:spPr>
        <p:txBody>
          <a:bodyPr/>
          <a:lstStyle/>
          <a:p>
            <a:endParaRPr lang="en-US"/>
          </a:p>
        </p:txBody>
      </p:sp>
      <p:sp>
        <p:nvSpPr>
          <p:cNvPr id="3" name="Freeform 3"/>
          <p:cNvSpPr/>
          <p:nvPr/>
        </p:nvSpPr>
        <p:spPr>
          <a:xfrm rot="-10800000" flipV="1">
            <a:off x="-7735161" y="-5892051"/>
            <a:ext cx="14581663" cy="18113867"/>
          </a:xfrm>
          <a:custGeom>
            <a:avLst/>
            <a:gdLst/>
            <a:ahLst/>
            <a:cxnLst/>
            <a:rect l="l" t="t" r="r" b="b"/>
            <a:pathLst>
              <a:path w="14581663" h="18113867">
                <a:moveTo>
                  <a:pt x="0" y="18113867"/>
                </a:moveTo>
                <a:lnTo>
                  <a:pt x="14581664" y="18113867"/>
                </a:lnTo>
                <a:lnTo>
                  <a:pt x="14581664" y="0"/>
                </a:lnTo>
                <a:lnTo>
                  <a:pt x="0" y="0"/>
                </a:lnTo>
                <a:lnTo>
                  <a:pt x="0" y="18113867"/>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3460650" y="3596453"/>
            <a:ext cx="1222090" cy="1222090"/>
          </a:xfrm>
          <a:custGeom>
            <a:avLst/>
            <a:gdLst/>
            <a:ahLst/>
            <a:cxnLst/>
            <a:rect l="l" t="t" r="r" b="b"/>
            <a:pathLst>
              <a:path w="1222090" h="1222090">
                <a:moveTo>
                  <a:pt x="0" y="0"/>
                </a:moveTo>
                <a:lnTo>
                  <a:pt x="1222090" y="0"/>
                </a:lnTo>
                <a:lnTo>
                  <a:pt x="1222090" y="1222090"/>
                </a:lnTo>
                <a:lnTo>
                  <a:pt x="0" y="12220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3460650" y="6226864"/>
            <a:ext cx="1222090" cy="1222090"/>
          </a:xfrm>
          <a:custGeom>
            <a:avLst/>
            <a:gdLst/>
            <a:ahLst/>
            <a:cxnLst/>
            <a:rect l="l" t="t" r="r" b="b"/>
            <a:pathLst>
              <a:path w="1222090" h="1222090">
                <a:moveTo>
                  <a:pt x="0" y="0"/>
                </a:moveTo>
                <a:lnTo>
                  <a:pt x="1222090" y="0"/>
                </a:lnTo>
                <a:lnTo>
                  <a:pt x="1222090" y="1222090"/>
                </a:lnTo>
                <a:lnTo>
                  <a:pt x="0" y="12220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TextBox 6"/>
          <p:cNvSpPr txBox="1"/>
          <p:nvPr/>
        </p:nvSpPr>
        <p:spPr>
          <a:xfrm>
            <a:off x="4943508" y="6527870"/>
            <a:ext cx="4873500" cy="448311"/>
          </a:xfrm>
          <a:prstGeom prst="rect">
            <a:avLst/>
          </a:prstGeom>
        </p:spPr>
        <p:txBody>
          <a:bodyPr lIns="0" tIns="0" rIns="0" bIns="0" rtlCol="0" anchor="t">
            <a:spAutoFit/>
          </a:bodyPr>
          <a:lstStyle/>
          <a:p>
            <a:pPr algn="l">
              <a:lnSpc>
                <a:spcPts val="3639"/>
              </a:lnSpc>
              <a:spcBef>
                <a:spcPct val="0"/>
              </a:spcBef>
            </a:pPr>
            <a:r>
              <a:rPr lang="en-US" sz="2599">
                <a:solidFill>
                  <a:srgbClr val="FFFFFF"/>
                </a:solidFill>
                <a:latin typeface="Roboto Bold"/>
                <a:ea typeface="Roboto Bold"/>
                <a:cs typeface="Roboto Bold"/>
                <a:sym typeface="Roboto Bold"/>
              </a:rPr>
              <a:t>Conflict Resolution</a:t>
            </a:r>
          </a:p>
        </p:txBody>
      </p:sp>
      <p:sp>
        <p:nvSpPr>
          <p:cNvPr id="7" name="Freeform 7"/>
          <p:cNvSpPr/>
          <p:nvPr/>
        </p:nvSpPr>
        <p:spPr>
          <a:xfrm flipV="1">
            <a:off x="11464097" y="-2333643"/>
            <a:ext cx="14581663" cy="18113867"/>
          </a:xfrm>
          <a:custGeom>
            <a:avLst/>
            <a:gdLst/>
            <a:ahLst/>
            <a:cxnLst/>
            <a:rect l="l" t="t" r="r" b="b"/>
            <a:pathLst>
              <a:path w="14581663" h="18113867">
                <a:moveTo>
                  <a:pt x="0" y="18113868"/>
                </a:moveTo>
                <a:lnTo>
                  <a:pt x="14581663" y="18113868"/>
                </a:lnTo>
                <a:lnTo>
                  <a:pt x="14581663" y="0"/>
                </a:lnTo>
                <a:lnTo>
                  <a:pt x="0" y="0"/>
                </a:lnTo>
                <a:lnTo>
                  <a:pt x="0" y="18113868"/>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9565477" y="3596453"/>
            <a:ext cx="1222090" cy="1222090"/>
          </a:xfrm>
          <a:custGeom>
            <a:avLst/>
            <a:gdLst/>
            <a:ahLst/>
            <a:cxnLst/>
            <a:rect l="l" t="t" r="r" b="b"/>
            <a:pathLst>
              <a:path w="1222090" h="1222090">
                <a:moveTo>
                  <a:pt x="0" y="0"/>
                </a:moveTo>
                <a:lnTo>
                  <a:pt x="1222090" y="0"/>
                </a:lnTo>
                <a:lnTo>
                  <a:pt x="1222090" y="1222090"/>
                </a:lnTo>
                <a:lnTo>
                  <a:pt x="0" y="12220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9565477" y="6365135"/>
            <a:ext cx="1222090" cy="1222090"/>
          </a:xfrm>
          <a:custGeom>
            <a:avLst/>
            <a:gdLst/>
            <a:ahLst/>
            <a:cxnLst/>
            <a:rect l="l" t="t" r="r" b="b"/>
            <a:pathLst>
              <a:path w="1222090" h="1222090">
                <a:moveTo>
                  <a:pt x="0" y="0"/>
                </a:moveTo>
                <a:lnTo>
                  <a:pt x="1222090" y="0"/>
                </a:lnTo>
                <a:lnTo>
                  <a:pt x="1222090" y="1222090"/>
                </a:lnTo>
                <a:lnTo>
                  <a:pt x="0" y="12220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a:off x="17192315" y="612415"/>
            <a:ext cx="559181" cy="296366"/>
          </a:xfrm>
          <a:custGeom>
            <a:avLst/>
            <a:gdLst/>
            <a:ahLst/>
            <a:cxnLst/>
            <a:rect l="l" t="t" r="r" b="b"/>
            <a:pathLst>
              <a:path w="559181" h="296366">
                <a:moveTo>
                  <a:pt x="0" y="0"/>
                </a:moveTo>
                <a:lnTo>
                  <a:pt x="559182" y="0"/>
                </a:lnTo>
                <a:lnTo>
                  <a:pt x="559182" y="296366"/>
                </a:lnTo>
                <a:lnTo>
                  <a:pt x="0" y="29636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a:off x="912085" y="439575"/>
            <a:ext cx="589125" cy="589125"/>
          </a:xfrm>
          <a:custGeom>
            <a:avLst/>
            <a:gdLst/>
            <a:ahLst/>
            <a:cxnLst/>
            <a:rect l="l" t="t" r="r" b="b"/>
            <a:pathLst>
              <a:path w="589125" h="589125">
                <a:moveTo>
                  <a:pt x="0" y="0"/>
                </a:moveTo>
                <a:lnTo>
                  <a:pt x="589125" y="0"/>
                </a:lnTo>
                <a:lnTo>
                  <a:pt x="589125" y="589125"/>
                </a:lnTo>
                <a:lnTo>
                  <a:pt x="0" y="58912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p:cNvSpPr/>
          <p:nvPr/>
        </p:nvSpPr>
        <p:spPr>
          <a:xfrm>
            <a:off x="-2843309" y="1268486"/>
            <a:ext cx="6873872" cy="162473"/>
          </a:xfrm>
          <a:custGeom>
            <a:avLst/>
            <a:gdLst/>
            <a:ahLst/>
            <a:cxnLst/>
            <a:rect l="l" t="t" r="r" b="b"/>
            <a:pathLst>
              <a:path w="6873872" h="162473">
                <a:moveTo>
                  <a:pt x="0" y="0"/>
                </a:moveTo>
                <a:lnTo>
                  <a:pt x="6873873" y="0"/>
                </a:lnTo>
                <a:lnTo>
                  <a:pt x="6873873" y="162473"/>
                </a:lnTo>
                <a:lnTo>
                  <a:pt x="0" y="16247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3" name="TextBox 13"/>
          <p:cNvSpPr txBox="1"/>
          <p:nvPr/>
        </p:nvSpPr>
        <p:spPr>
          <a:xfrm>
            <a:off x="3479446" y="3878408"/>
            <a:ext cx="1203294" cy="581978"/>
          </a:xfrm>
          <a:prstGeom prst="rect">
            <a:avLst/>
          </a:prstGeom>
        </p:spPr>
        <p:txBody>
          <a:bodyPr lIns="0" tIns="0" rIns="0" bIns="0" rtlCol="0" anchor="t">
            <a:spAutoFit/>
          </a:bodyPr>
          <a:lstStyle/>
          <a:p>
            <a:pPr algn="ctr">
              <a:lnSpc>
                <a:spcPts val="4672"/>
              </a:lnSpc>
              <a:spcBef>
                <a:spcPct val="0"/>
              </a:spcBef>
            </a:pPr>
            <a:r>
              <a:rPr lang="en-US" sz="3337">
                <a:solidFill>
                  <a:srgbClr val="FFFFFF"/>
                </a:solidFill>
                <a:latin typeface="Roboto Bold"/>
                <a:ea typeface="Roboto Bold"/>
                <a:cs typeface="Roboto Bold"/>
                <a:sym typeface="Roboto Bold"/>
              </a:rPr>
              <a:t>01</a:t>
            </a:r>
          </a:p>
        </p:txBody>
      </p:sp>
      <p:sp>
        <p:nvSpPr>
          <p:cNvPr id="14" name="TextBox 14"/>
          <p:cNvSpPr txBox="1"/>
          <p:nvPr/>
        </p:nvSpPr>
        <p:spPr>
          <a:xfrm>
            <a:off x="4943508" y="3897458"/>
            <a:ext cx="3736180" cy="905511"/>
          </a:xfrm>
          <a:prstGeom prst="rect">
            <a:avLst/>
          </a:prstGeom>
        </p:spPr>
        <p:txBody>
          <a:bodyPr lIns="0" tIns="0" rIns="0" bIns="0" rtlCol="0" anchor="t">
            <a:spAutoFit/>
          </a:bodyPr>
          <a:lstStyle/>
          <a:p>
            <a:pPr algn="l">
              <a:lnSpc>
                <a:spcPts val="3639"/>
              </a:lnSpc>
              <a:spcBef>
                <a:spcPct val="0"/>
              </a:spcBef>
            </a:pPr>
            <a:r>
              <a:rPr lang="en-US" sz="2599">
                <a:solidFill>
                  <a:srgbClr val="FFFFFF"/>
                </a:solidFill>
                <a:latin typeface="Roboto Bold"/>
                <a:ea typeface="Roboto Bold"/>
                <a:cs typeface="Roboto Bold"/>
                <a:sym typeface="Roboto Bold"/>
              </a:rPr>
              <a:t>Understand the Role of President</a:t>
            </a:r>
          </a:p>
        </p:txBody>
      </p:sp>
      <p:sp>
        <p:nvSpPr>
          <p:cNvPr id="15" name="TextBox 15"/>
          <p:cNvSpPr txBox="1"/>
          <p:nvPr/>
        </p:nvSpPr>
        <p:spPr>
          <a:xfrm>
            <a:off x="3479446" y="6508820"/>
            <a:ext cx="1203294" cy="581978"/>
          </a:xfrm>
          <a:prstGeom prst="rect">
            <a:avLst/>
          </a:prstGeom>
        </p:spPr>
        <p:txBody>
          <a:bodyPr lIns="0" tIns="0" rIns="0" bIns="0" rtlCol="0" anchor="t">
            <a:spAutoFit/>
          </a:bodyPr>
          <a:lstStyle/>
          <a:p>
            <a:pPr algn="ctr">
              <a:lnSpc>
                <a:spcPts val="4672"/>
              </a:lnSpc>
              <a:spcBef>
                <a:spcPct val="0"/>
              </a:spcBef>
            </a:pPr>
            <a:r>
              <a:rPr lang="en-US" sz="3337">
                <a:solidFill>
                  <a:srgbClr val="FFFFFF"/>
                </a:solidFill>
                <a:latin typeface="Roboto Bold"/>
                <a:ea typeface="Roboto Bold"/>
                <a:cs typeface="Roboto Bold"/>
                <a:sym typeface="Roboto Bold"/>
              </a:rPr>
              <a:t>03</a:t>
            </a:r>
          </a:p>
        </p:txBody>
      </p:sp>
      <p:sp>
        <p:nvSpPr>
          <p:cNvPr id="16" name="TextBox 16"/>
          <p:cNvSpPr txBox="1"/>
          <p:nvPr/>
        </p:nvSpPr>
        <p:spPr>
          <a:xfrm>
            <a:off x="9584273" y="3878408"/>
            <a:ext cx="1203294" cy="581978"/>
          </a:xfrm>
          <a:prstGeom prst="rect">
            <a:avLst/>
          </a:prstGeom>
        </p:spPr>
        <p:txBody>
          <a:bodyPr lIns="0" tIns="0" rIns="0" bIns="0" rtlCol="0" anchor="t">
            <a:spAutoFit/>
          </a:bodyPr>
          <a:lstStyle/>
          <a:p>
            <a:pPr algn="ctr">
              <a:lnSpc>
                <a:spcPts val="4672"/>
              </a:lnSpc>
              <a:spcBef>
                <a:spcPct val="0"/>
              </a:spcBef>
            </a:pPr>
            <a:r>
              <a:rPr lang="en-US" sz="3337">
                <a:solidFill>
                  <a:srgbClr val="FFFFFF"/>
                </a:solidFill>
                <a:latin typeface="Roboto Bold"/>
                <a:ea typeface="Roboto Bold"/>
                <a:cs typeface="Roboto Bold"/>
                <a:sym typeface="Roboto Bold"/>
              </a:rPr>
              <a:t>02</a:t>
            </a:r>
          </a:p>
        </p:txBody>
      </p:sp>
      <p:sp>
        <p:nvSpPr>
          <p:cNvPr id="17" name="TextBox 17"/>
          <p:cNvSpPr txBox="1"/>
          <p:nvPr/>
        </p:nvSpPr>
        <p:spPr>
          <a:xfrm>
            <a:off x="11043581" y="3897458"/>
            <a:ext cx="4873500" cy="448311"/>
          </a:xfrm>
          <a:prstGeom prst="rect">
            <a:avLst/>
          </a:prstGeom>
        </p:spPr>
        <p:txBody>
          <a:bodyPr lIns="0" tIns="0" rIns="0" bIns="0" rtlCol="0" anchor="t">
            <a:spAutoFit/>
          </a:bodyPr>
          <a:lstStyle/>
          <a:p>
            <a:pPr algn="l">
              <a:lnSpc>
                <a:spcPts val="3639"/>
              </a:lnSpc>
              <a:spcBef>
                <a:spcPct val="0"/>
              </a:spcBef>
            </a:pPr>
            <a:r>
              <a:rPr lang="en-US" sz="2599">
                <a:solidFill>
                  <a:srgbClr val="FFFFFF"/>
                </a:solidFill>
                <a:latin typeface="Roboto Bold"/>
                <a:ea typeface="Roboto Bold"/>
                <a:cs typeface="Roboto Bold"/>
                <a:sym typeface="Roboto Bold"/>
              </a:rPr>
              <a:t>Understand the Intangibles</a:t>
            </a:r>
          </a:p>
        </p:txBody>
      </p:sp>
      <p:sp>
        <p:nvSpPr>
          <p:cNvPr id="18" name="TextBox 18"/>
          <p:cNvSpPr txBox="1"/>
          <p:nvPr/>
        </p:nvSpPr>
        <p:spPr>
          <a:xfrm>
            <a:off x="9584273" y="6647091"/>
            <a:ext cx="1203294" cy="581978"/>
          </a:xfrm>
          <a:prstGeom prst="rect">
            <a:avLst/>
          </a:prstGeom>
        </p:spPr>
        <p:txBody>
          <a:bodyPr lIns="0" tIns="0" rIns="0" bIns="0" rtlCol="0" anchor="t">
            <a:spAutoFit/>
          </a:bodyPr>
          <a:lstStyle/>
          <a:p>
            <a:pPr algn="ctr">
              <a:lnSpc>
                <a:spcPts val="4672"/>
              </a:lnSpc>
              <a:spcBef>
                <a:spcPct val="0"/>
              </a:spcBef>
            </a:pPr>
            <a:r>
              <a:rPr lang="en-US" sz="3337">
                <a:solidFill>
                  <a:srgbClr val="FFFFFF"/>
                </a:solidFill>
                <a:latin typeface="Roboto Bold"/>
                <a:ea typeface="Roboto Bold"/>
                <a:cs typeface="Roboto Bold"/>
                <a:sym typeface="Roboto Bold"/>
              </a:rPr>
              <a:t>04</a:t>
            </a:r>
          </a:p>
        </p:txBody>
      </p:sp>
      <p:sp>
        <p:nvSpPr>
          <p:cNvPr id="19" name="TextBox 19"/>
          <p:cNvSpPr txBox="1"/>
          <p:nvPr/>
        </p:nvSpPr>
        <p:spPr>
          <a:xfrm>
            <a:off x="11043581" y="6527870"/>
            <a:ext cx="4873500" cy="448311"/>
          </a:xfrm>
          <a:prstGeom prst="rect">
            <a:avLst/>
          </a:prstGeom>
        </p:spPr>
        <p:txBody>
          <a:bodyPr lIns="0" tIns="0" rIns="0" bIns="0" rtlCol="0" anchor="t">
            <a:spAutoFit/>
          </a:bodyPr>
          <a:lstStyle/>
          <a:p>
            <a:pPr algn="l">
              <a:lnSpc>
                <a:spcPts val="3639"/>
              </a:lnSpc>
              <a:spcBef>
                <a:spcPct val="0"/>
              </a:spcBef>
            </a:pPr>
            <a:r>
              <a:rPr lang="en-US" sz="2599">
                <a:solidFill>
                  <a:srgbClr val="FFFFFF"/>
                </a:solidFill>
                <a:latin typeface="Roboto Bold"/>
                <a:ea typeface="Roboto Bold"/>
                <a:cs typeface="Roboto Bold"/>
                <a:sym typeface="Roboto Bold"/>
              </a:rPr>
              <a:t>Effective Planning</a:t>
            </a:r>
          </a:p>
        </p:txBody>
      </p:sp>
      <p:sp>
        <p:nvSpPr>
          <p:cNvPr id="20" name="TextBox 20"/>
          <p:cNvSpPr txBox="1"/>
          <p:nvPr/>
        </p:nvSpPr>
        <p:spPr>
          <a:xfrm>
            <a:off x="3422550" y="2212383"/>
            <a:ext cx="11442900" cy="1009650"/>
          </a:xfrm>
          <a:prstGeom prst="rect">
            <a:avLst/>
          </a:prstGeom>
        </p:spPr>
        <p:txBody>
          <a:bodyPr lIns="0" tIns="0" rIns="0" bIns="0" rtlCol="0" anchor="t">
            <a:spAutoFit/>
          </a:bodyPr>
          <a:lstStyle/>
          <a:p>
            <a:pPr algn="ctr">
              <a:lnSpc>
                <a:spcPts val="7920"/>
              </a:lnSpc>
            </a:pPr>
            <a:r>
              <a:rPr lang="en-US" sz="6600">
                <a:solidFill>
                  <a:srgbClr val="FFFFFF"/>
                </a:solidFill>
                <a:latin typeface="Roboto Bold"/>
                <a:ea typeface="Roboto Bold"/>
                <a:cs typeface="Roboto Bold"/>
                <a:sym typeface="Roboto Bold"/>
              </a:rPr>
              <a:t>Objectives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924613">
            <a:off x="-3923104" y="3843214"/>
            <a:ext cx="9735137" cy="8435994"/>
          </a:xfrm>
          <a:custGeom>
            <a:avLst/>
            <a:gdLst/>
            <a:ahLst/>
            <a:cxnLst/>
            <a:rect l="l" t="t" r="r" b="b"/>
            <a:pathLst>
              <a:path w="9735137" h="8435994">
                <a:moveTo>
                  <a:pt x="0" y="0"/>
                </a:moveTo>
                <a:lnTo>
                  <a:pt x="9735136" y="0"/>
                </a:lnTo>
                <a:lnTo>
                  <a:pt x="9735136" y="8435994"/>
                </a:lnTo>
                <a:lnTo>
                  <a:pt x="0" y="84359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7192315" y="612415"/>
            <a:ext cx="559181" cy="296366"/>
          </a:xfrm>
          <a:custGeom>
            <a:avLst/>
            <a:gdLst/>
            <a:ahLst/>
            <a:cxnLst/>
            <a:rect l="l" t="t" r="r" b="b"/>
            <a:pathLst>
              <a:path w="559181" h="296366">
                <a:moveTo>
                  <a:pt x="0" y="0"/>
                </a:moveTo>
                <a:lnTo>
                  <a:pt x="559182" y="0"/>
                </a:lnTo>
                <a:lnTo>
                  <a:pt x="559182" y="296366"/>
                </a:lnTo>
                <a:lnTo>
                  <a:pt x="0" y="2963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2843309" y="1268486"/>
            <a:ext cx="6873872" cy="162473"/>
          </a:xfrm>
          <a:custGeom>
            <a:avLst/>
            <a:gdLst/>
            <a:ahLst/>
            <a:cxnLst/>
            <a:rect l="l" t="t" r="r" b="b"/>
            <a:pathLst>
              <a:path w="6873872" h="162473">
                <a:moveTo>
                  <a:pt x="0" y="0"/>
                </a:moveTo>
                <a:lnTo>
                  <a:pt x="6873873" y="0"/>
                </a:lnTo>
                <a:lnTo>
                  <a:pt x="6873873" y="162473"/>
                </a:lnTo>
                <a:lnTo>
                  <a:pt x="0" y="1624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5400000">
            <a:off x="2872290" y="11491537"/>
            <a:ext cx="14044299" cy="331956"/>
          </a:xfrm>
          <a:custGeom>
            <a:avLst/>
            <a:gdLst/>
            <a:ahLst/>
            <a:cxnLst/>
            <a:rect l="l" t="t" r="r" b="b"/>
            <a:pathLst>
              <a:path w="14044299" h="331956">
                <a:moveTo>
                  <a:pt x="0" y="0"/>
                </a:moveTo>
                <a:lnTo>
                  <a:pt x="14044300" y="0"/>
                </a:lnTo>
                <a:lnTo>
                  <a:pt x="14044300" y="331956"/>
                </a:lnTo>
                <a:lnTo>
                  <a:pt x="0" y="3319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rot="-10800000">
            <a:off x="13027707" y="1132871"/>
            <a:ext cx="14189483" cy="335388"/>
          </a:xfrm>
          <a:custGeom>
            <a:avLst/>
            <a:gdLst/>
            <a:ahLst/>
            <a:cxnLst/>
            <a:rect l="l" t="t" r="r" b="b"/>
            <a:pathLst>
              <a:path w="14189483" h="335388">
                <a:moveTo>
                  <a:pt x="0" y="0"/>
                </a:moveTo>
                <a:lnTo>
                  <a:pt x="14189483" y="0"/>
                </a:lnTo>
                <a:lnTo>
                  <a:pt x="14189483" y="335388"/>
                </a:lnTo>
                <a:lnTo>
                  <a:pt x="0" y="3353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7" name="Group 7"/>
          <p:cNvGrpSpPr/>
          <p:nvPr/>
        </p:nvGrpSpPr>
        <p:grpSpPr>
          <a:xfrm>
            <a:off x="1535766" y="2221731"/>
            <a:ext cx="7428611" cy="7036569"/>
            <a:chOff x="0" y="0"/>
            <a:chExt cx="1956507" cy="1853253"/>
          </a:xfrm>
        </p:grpSpPr>
        <p:sp>
          <p:nvSpPr>
            <p:cNvPr id="8" name="Freeform 8"/>
            <p:cNvSpPr/>
            <p:nvPr/>
          </p:nvSpPr>
          <p:spPr>
            <a:xfrm>
              <a:off x="0" y="0"/>
              <a:ext cx="1956507" cy="1853253"/>
            </a:xfrm>
            <a:custGeom>
              <a:avLst/>
              <a:gdLst/>
              <a:ahLst/>
              <a:cxnLst/>
              <a:rect l="l" t="t" r="r" b="b"/>
              <a:pathLst>
                <a:path w="1956507" h="1853253">
                  <a:moveTo>
                    <a:pt x="0" y="0"/>
                  </a:moveTo>
                  <a:lnTo>
                    <a:pt x="1956507" y="0"/>
                  </a:lnTo>
                  <a:lnTo>
                    <a:pt x="1956507" y="1853253"/>
                  </a:lnTo>
                  <a:lnTo>
                    <a:pt x="0" y="1853253"/>
                  </a:lnTo>
                  <a:close/>
                </a:path>
              </a:pathLst>
            </a:custGeom>
            <a:solidFill>
              <a:srgbClr val="28094B"/>
            </a:solidFill>
          </p:spPr>
          <p:txBody>
            <a:bodyPr/>
            <a:lstStyle/>
            <a:p>
              <a:endParaRPr lang="en-US"/>
            </a:p>
          </p:txBody>
        </p:sp>
        <p:sp>
          <p:nvSpPr>
            <p:cNvPr id="9" name="TextBox 9"/>
            <p:cNvSpPr txBox="1"/>
            <p:nvPr/>
          </p:nvSpPr>
          <p:spPr>
            <a:xfrm>
              <a:off x="0" y="9525"/>
              <a:ext cx="1956507" cy="1843728"/>
            </a:xfrm>
            <a:prstGeom prst="rect">
              <a:avLst/>
            </a:prstGeom>
          </p:spPr>
          <p:txBody>
            <a:bodyPr lIns="50800" tIns="50800" rIns="50800" bIns="50800" rtlCol="0" anchor="ctr"/>
            <a:lstStyle/>
            <a:p>
              <a:pPr algn="ctr">
                <a:lnSpc>
                  <a:spcPts val="1869"/>
                </a:lnSpc>
              </a:pPr>
              <a:endParaRPr/>
            </a:p>
          </p:txBody>
        </p:sp>
      </p:grpSp>
      <p:sp>
        <p:nvSpPr>
          <p:cNvPr id="10" name="Freeform 10"/>
          <p:cNvSpPr/>
          <p:nvPr/>
        </p:nvSpPr>
        <p:spPr>
          <a:xfrm>
            <a:off x="11451194" y="1696859"/>
            <a:ext cx="6300303" cy="8429930"/>
          </a:xfrm>
          <a:custGeom>
            <a:avLst/>
            <a:gdLst/>
            <a:ahLst/>
            <a:cxnLst/>
            <a:rect l="l" t="t" r="r" b="b"/>
            <a:pathLst>
              <a:path w="6300303" h="8429930">
                <a:moveTo>
                  <a:pt x="0" y="0"/>
                </a:moveTo>
                <a:lnTo>
                  <a:pt x="6300303" y="0"/>
                </a:lnTo>
                <a:lnTo>
                  <a:pt x="6300303" y="8429930"/>
                </a:lnTo>
                <a:lnTo>
                  <a:pt x="0" y="8429930"/>
                </a:lnTo>
                <a:lnTo>
                  <a:pt x="0" y="0"/>
                </a:lnTo>
                <a:close/>
              </a:path>
            </a:pathLst>
          </a:custGeom>
          <a:blipFill>
            <a:blip r:embed="rId8"/>
            <a:stretch>
              <a:fillRect r="-101145" b="-220"/>
            </a:stretch>
          </a:blipFill>
        </p:spPr>
        <p:txBody>
          <a:bodyPr/>
          <a:lstStyle/>
          <a:p>
            <a:endParaRPr lang="en-US"/>
          </a:p>
        </p:txBody>
      </p:sp>
      <p:sp>
        <p:nvSpPr>
          <p:cNvPr id="11" name="TextBox 11"/>
          <p:cNvSpPr txBox="1"/>
          <p:nvPr/>
        </p:nvSpPr>
        <p:spPr>
          <a:xfrm>
            <a:off x="2158011" y="2653784"/>
            <a:ext cx="6140253" cy="1981581"/>
          </a:xfrm>
          <a:prstGeom prst="rect">
            <a:avLst/>
          </a:prstGeom>
        </p:spPr>
        <p:txBody>
          <a:bodyPr lIns="0" tIns="0" rIns="0" bIns="0" rtlCol="0" anchor="t">
            <a:spAutoFit/>
          </a:bodyPr>
          <a:lstStyle/>
          <a:p>
            <a:pPr algn="l">
              <a:lnSpc>
                <a:spcPts val="7812"/>
              </a:lnSpc>
            </a:pPr>
            <a:r>
              <a:rPr lang="en-US" sz="6200">
                <a:solidFill>
                  <a:srgbClr val="FFFFFF"/>
                </a:solidFill>
                <a:latin typeface="Roboto Bold"/>
                <a:ea typeface="Roboto Bold"/>
                <a:cs typeface="Roboto Bold"/>
                <a:sym typeface="Roboto Bold"/>
              </a:rPr>
              <a:t>Congratulations</a:t>
            </a:r>
          </a:p>
          <a:p>
            <a:pPr algn="l">
              <a:lnSpc>
                <a:spcPts val="7812"/>
              </a:lnSpc>
            </a:pPr>
            <a:r>
              <a:rPr lang="en-US" sz="6200">
                <a:solidFill>
                  <a:srgbClr val="FFFFFF"/>
                </a:solidFill>
                <a:latin typeface="Roboto Bold"/>
                <a:ea typeface="Roboto Bold"/>
                <a:cs typeface="Roboto Bold"/>
                <a:sym typeface="Roboto Bold"/>
              </a:rPr>
              <a:t>You’re President</a:t>
            </a:r>
          </a:p>
        </p:txBody>
      </p:sp>
      <p:sp>
        <p:nvSpPr>
          <p:cNvPr id="12" name="TextBox 12"/>
          <p:cNvSpPr txBox="1"/>
          <p:nvPr/>
        </p:nvSpPr>
        <p:spPr>
          <a:xfrm>
            <a:off x="2136077" y="5095875"/>
            <a:ext cx="6463037" cy="4287520"/>
          </a:xfrm>
          <a:prstGeom prst="rect">
            <a:avLst/>
          </a:prstGeom>
        </p:spPr>
        <p:txBody>
          <a:bodyPr lIns="0" tIns="0" rIns="0" bIns="0" rtlCol="0" anchor="t">
            <a:spAutoFit/>
          </a:bodyPr>
          <a:lstStyle/>
          <a:p>
            <a:pPr marL="474979" lvl="1" indent="-237490" algn="l">
              <a:lnSpc>
                <a:spcPts val="3079"/>
              </a:lnSpc>
              <a:buFont typeface="Arial"/>
              <a:buChar char="•"/>
            </a:pPr>
            <a:r>
              <a:rPr lang="en-US" sz="2199">
                <a:solidFill>
                  <a:srgbClr val="FFFFFF"/>
                </a:solidFill>
                <a:latin typeface="TT Commons Pro"/>
                <a:ea typeface="TT Commons Pro"/>
                <a:cs typeface="TT Commons Pro"/>
                <a:sym typeface="TT Commons Pro"/>
              </a:rPr>
              <a:t>Do not think you can go it alone and simply find out the answers on the internet. </a:t>
            </a:r>
          </a:p>
          <a:p>
            <a:pPr algn="l">
              <a:lnSpc>
                <a:spcPts val="3079"/>
              </a:lnSpc>
            </a:pPr>
            <a:endParaRPr lang="en-US" sz="2199">
              <a:solidFill>
                <a:srgbClr val="FFFFFF"/>
              </a:solidFill>
              <a:latin typeface="TT Commons Pro"/>
              <a:ea typeface="TT Commons Pro"/>
              <a:cs typeface="TT Commons Pro"/>
              <a:sym typeface="TT Commons Pro"/>
            </a:endParaRPr>
          </a:p>
          <a:p>
            <a:pPr marL="474979" lvl="1" indent="-237490" algn="l">
              <a:lnSpc>
                <a:spcPts val="3079"/>
              </a:lnSpc>
              <a:buFont typeface="Arial"/>
              <a:buChar char="•"/>
            </a:pPr>
            <a:r>
              <a:rPr lang="en-US" sz="2199">
                <a:solidFill>
                  <a:srgbClr val="FFFFFF"/>
                </a:solidFill>
                <a:latin typeface="TT Commons Pro"/>
                <a:ea typeface="TT Commons Pro"/>
                <a:cs typeface="TT Commons Pro"/>
                <a:sym typeface="TT Commons Pro"/>
              </a:rPr>
              <a:t>Realize you don’t know everything but also realize that you probably know more than you think. </a:t>
            </a:r>
          </a:p>
          <a:p>
            <a:pPr algn="l">
              <a:lnSpc>
                <a:spcPts val="3079"/>
              </a:lnSpc>
            </a:pPr>
            <a:endParaRPr lang="en-US" sz="2199">
              <a:solidFill>
                <a:srgbClr val="FFFFFF"/>
              </a:solidFill>
              <a:latin typeface="TT Commons Pro"/>
              <a:ea typeface="TT Commons Pro"/>
              <a:cs typeface="TT Commons Pro"/>
              <a:sym typeface="TT Commons Pro"/>
            </a:endParaRPr>
          </a:p>
          <a:p>
            <a:pPr marL="474979" lvl="1" indent="-237490" algn="l">
              <a:lnSpc>
                <a:spcPts val="3079"/>
              </a:lnSpc>
              <a:buFont typeface="Arial"/>
              <a:buChar char="•"/>
            </a:pPr>
            <a:r>
              <a:rPr lang="en-US" sz="2199">
                <a:solidFill>
                  <a:srgbClr val="FFFFFF"/>
                </a:solidFill>
                <a:latin typeface="TT Commons Pro"/>
                <a:ea typeface="TT Commons Pro"/>
                <a:cs typeface="TT Commons Pro"/>
                <a:sym typeface="TT Commons Pro"/>
              </a:rPr>
              <a:t>You are running a non-profit and all non-profits have specific structures and guidelines. The training offered by PTA is aligned with these guidelines.</a:t>
            </a:r>
          </a:p>
          <a:p>
            <a:pPr algn="just">
              <a:lnSpc>
                <a:spcPts val="3079"/>
              </a:lnSpc>
            </a:pPr>
            <a:endParaRPr lang="en-US" sz="2199">
              <a:solidFill>
                <a:srgbClr val="FFFFFF"/>
              </a:solidFill>
              <a:latin typeface="TT Commons Pro"/>
              <a:ea typeface="TT Commons Pro"/>
              <a:cs typeface="TT Commons Pro"/>
              <a:sym typeface="TT Commons Pr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8072B"/>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1389122" y="3279726"/>
            <a:ext cx="4784495" cy="5859233"/>
            <a:chOff x="0" y="0"/>
            <a:chExt cx="1390252" cy="1702544"/>
          </a:xfrm>
        </p:grpSpPr>
        <p:sp>
          <p:nvSpPr>
            <p:cNvPr id="4" name="Freeform 4"/>
            <p:cNvSpPr/>
            <p:nvPr/>
          </p:nvSpPr>
          <p:spPr>
            <a:xfrm>
              <a:off x="0" y="0"/>
              <a:ext cx="1390252" cy="1702544"/>
            </a:xfrm>
            <a:custGeom>
              <a:avLst/>
              <a:gdLst/>
              <a:ahLst/>
              <a:cxnLst/>
              <a:rect l="l" t="t" r="r" b="b"/>
              <a:pathLst>
                <a:path w="1390252" h="1702544">
                  <a:moveTo>
                    <a:pt x="82524" y="0"/>
                  </a:moveTo>
                  <a:lnTo>
                    <a:pt x="1307728" y="0"/>
                  </a:lnTo>
                  <a:cubicBezTo>
                    <a:pt x="1353305" y="0"/>
                    <a:pt x="1390252" y="36947"/>
                    <a:pt x="1390252" y="82524"/>
                  </a:cubicBezTo>
                  <a:lnTo>
                    <a:pt x="1390252" y="1620020"/>
                  </a:lnTo>
                  <a:cubicBezTo>
                    <a:pt x="1390252" y="1665596"/>
                    <a:pt x="1353305" y="1702544"/>
                    <a:pt x="1307728" y="1702544"/>
                  </a:cubicBezTo>
                  <a:lnTo>
                    <a:pt x="82524" y="1702544"/>
                  </a:lnTo>
                  <a:cubicBezTo>
                    <a:pt x="36947" y="1702544"/>
                    <a:pt x="0" y="1665596"/>
                    <a:pt x="0" y="1620020"/>
                  </a:cubicBezTo>
                  <a:lnTo>
                    <a:pt x="0" y="82524"/>
                  </a:lnTo>
                  <a:cubicBezTo>
                    <a:pt x="0" y="36947"/>
                    <a:pt x="36947" y="0"/>
                    <a:pt x="82524" y="0"/>
                  </a:cubicBezTo>
                  <a:close/>
                </a:path>
              </a:pathLst>
            </a:custGeom>
            <a:solidFill>
              <a:srgbClr val="FFFFFF"/>
            </a:solidFill>
          </p:spPr>
          <p:txBody>
            <a:bodyPr/>
            <a:lstStyle/>
            <a:p>
              <a:endParaRPr lang="en-US"/>
            </a:p>
          </p:txBody>
        </p:sp>
        <p:sp>
          <p:nvSpPr>
            <p:cNvPr id="5" name="TextBox 5"/>
            <p:cNvSpPr txBox="1"/>
            <p:nvPr/>
          </p:nvSpPr>
          <p:spPr>
            <a:xfrm>
              <a:off x="0" y="-57150"/>
              <a:ext cx="1390252" cy="1759694"/>
            </a:xfrm>
            <a:prstGeom prst="rect">
              <a:avLst/>
            </a:prstGeom>
          </p:spPr>
          <p:txBody>
            <a:bodyPr lIns="50800" tIns="50800" rIns="50800" bIns="50800" rtlCol="0" anchor="ctr"/>
            <a:lstStyle/>
            <a:p>
              <a:pPr algn="ctr">
                <a:lnSpc>
                  <a:spcPts val="3639"/>
                </a:lnSpc>
              </a:pPr>
              <a:endParaRPr/>
            </a:p>
          </p:txBody>
        </p:sp>
      </p:grpSp>
      <p:sp>
        <p:nvSpPr>
          <p:cNvPr id="6" name="Freeform 6"/>
          <p:cNvSpPr/>
          <p:nvPr/>
        </p:nvSpPr>
        <p:spPr>
          <a:xfrm>
            <a:off x="1765858" y="4237515"/>
            <a:ext cx="4033394" cy="95335"/>
          </a:xfrm>
          <a:custGeom>
            <a:avLst/>
            <a:gdLst/>
            <a:ahLst/>
            <a:cxnLst/>
            <a:rect l="l" t="t" r="r" b="b"/>
            <a:pathLst>
              <a:path w="4033394" h="95335">
                <a:moveTo>
                  <a:pt x="0" y="0"/>
                </a:moveTo>
                <a:lnTo>
                  <a:pt x="4033395" y="0"/>
                </a:lnTo>
                <a:lnTo>
                  <a:pt x="4033395" y="95334"/>
                </a:lnTo>
                <a:lnTo>
                  <a:pt x="0" y="9533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17192315" y="612415"/>
            <a:ext cx="559181" cy="296366"/>
          </a:xfrm>
          <a:custGeom>
            <a:avLst/>
            <a:gdLst/>
            <a:ahLst/>
            <a:cxnLst/>
            <a:rect l="l" t="t" r="r" b="b"/>
            <a:pathLst>
              <a:path w="559181" h="296366">
                <a:moveTo>
                  <a:pt x="0" y="0"/>
                </a:moveTo>
                <a:lnTo>
                  <a:pt x="559182" y="0"/>
                </a:lnTo>
                <a:lnTo>
                  <a:pt x="559182" y="296366"/>
                </a:lnTo>
                <a:lnTo>
                  <a:pt x="0" y="2963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2843309" y="1268486"/>
            <a:ext cx="6873872" cy="162473"/>
          </a:xfrm>
          <a:custGeom>
            <a:avLst/>
            <a:gdLst/>
            <a:ahLst/>
            <a:cxnLst/>
            <a:rect l="l" t="t" r="r" b="b"/>
            <a:pathLst>
              <a:path w="6873872" h="162473">
                <a:moveTo>
                  <a:pt x="0" y="0"/>
                </a:moveTo>
                <a:lnTo>
                  <a:pt x="6873873" y="0"/>
                </a:lnTo>
                <a:lnTo>
                  <a:pt x="6873873" y="162473"/>
                </a:lnTo>
                <a:lnTo>
                  <a:pt x="0" y="1624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9" name="Group 9"/>
          <p:cNvGrpSpPr/>
          <p:nvPr/>
        </p:nvGrpSpPr>
        <p:grpSpPr>
          <a:xfrm>
            <a:off x="6751753" y="3279726"/>
            <a:ext cx="4784495" cy="5859233"/>
            <a:chOff x="0" y="0"/>
            <a:chExt cx="1390252" cy="1702544"/>
          </a:xfrm>
        </p:grpSpPr>
        <p:sp>
          <p:nvSpPr>
            <p:cNvPr id="10" name="Freeform 10"/>
            <p:cNvSpPr/>
            <p:nvPr/>
          </p:nvSpPr>
          <p:spPr>
            <a:xfrm>
              <a:off x="0" y="0"/>
              <a:ext cx="1390252" cy="1702544"/>
            </a:xfrm>
            <a:custGeom>
              <a:avLst/>
              <a:gdLst/>
              <a:ahLst/>
              <a:cxnLst/>
              <a:rect l="l" t="t" r="r" b="b"/>
              <a:pathLst>
                <a:path w="1390252" h="1702544">
                  <a:moveTo>
                    <a:pt x="82524" y="0"/>
                  </a:moveTo>
                  <a:lnTo>
                    <a:pt x="1307728" y="0"/>
                  </a:lnTo>
                  <a:cubicBezTo>
                    <a:pt x="1353305" y="0"/>
                    <a:pt x="1390252" y="36947"/>
                    <a:pt x="1390252" y="82524"/>
                  </a:cubicBezTo>
                  <a:lnTo>
                    <a:pt x="1390252" y="1620020"/>
                  </a:lnTo>
                  <a:cubicBezTo>
                    <a:pt x="1390252" y="1665596"/>
                    <a:pt x="1353305" y="1702544"/>
                    <a:pt x="1307728" y="1702544"/>
                  </a:cubicBezTo>
                  <a:lnTo>
                    <a:pt x="82524" y="1702544"/>
                  </a:lnTo>
                  <a:cubicBezTo>
                    <a:pt x="36947" y="1702544"/>
                    <a:pt x="0" y="1665596"/>
                    <a:pt x="0" y="1620020"/>
                  </a:cubicBezTo>
                  <a:lnTo>
                    <a:pt x="0" y="82524"/>
                  </a:lnTo>
                  <a:cubicBezTo>
                    <a:pt x="0" y="36947"/>
                    <a:pt x="36947" y="0"/>
                    <a:pt x="82524" y="0"/>
                  </a:cubicBezTo>
                  <a:close/>
                </a:path>
              </a:pathLst>
            </a:custGeom>
            <a:solidFill>
              <a:srgbClr val="FFFFFF"/>
            </a:solidFill>
          </p:spPr>
          <p:txBody>
            <a:bodyPr/>
            <a:lstStyle/>
            <a:p>
              <a:endParaRPr lang="en-US"/>
            </a:p>
          </p:txBody>
        </p:sp>
        <p:sp>
          <p:nvSpPr>
            <p:cNvPr id="11" name="TextBox 11"/>
            <p:cNvSpPr txBox="1"/>
            <p:nvPr/>
          </p:nvSpPr>
          <p:spPr>
            <a:xfrm>
              <a:off x="0" y="-57150"/>
              <a:ext cx="1390252" cy="1759694"/>
            </a:xfrm>
            <a:prstGeom prst="rect">
              <a:avLst/>
            </a:prstGeom>
          </p:spPr>
          <p:txBody>
            <a:bodyPr lIns="50800" tIns="50800" rIns="50800" bIns="50800" rtlCol="0" anchor="ctr"/>
            <a:lstStyle/>
            <a:p>
              <a:pPr algn="ctr">
                <a:lnSpc>
                  <a:spcPts val="3639"/>
                </a:lnSpc>
              </a:pPr>
              <a:endParaRPr/>
            </a:p>
          </p:txBody>
        </p:sp>
      </p:grpSp>
      <p:sp>
        <p:nvSpPr>
          <p:cNvPr id="12" name="TextBox 12"/>
          <p:cNvSpPr txBox="1"/>
          <p:nvPr/>
        </p:nvSpPr>
        <p:spPr>
          <a:xfrm>
            <a:off x="6920100" y="4170924"/>
            <a:ext cx="4460858" cy="4421123"/>
          </a:xfrm>
          <a:prstGeom prst="rect">
            <a:avLst/>
          </a:prstGeom>
        </p:spPr>
        <p:txBody>
          <a:bodyPr lIns="0" tIns="0" rIns="0" bIns="0" rtlCol="0" anchor="t">
            <a:spAutoFit/>
          </a:bodyPr>
          <a:lstStyle/>
          <a:p>
            <a:pPr algn="l">
              <a:lnSpc>
                <a:spcPts val="3726"/>
              </a:lnSpc>
            </a:pPr>
            <a:endParaRPr/>
          </a:p>
          <a:p>
            <a:pPr marL="474979" lvl="1" indent="-237490" algn="l">
              <a:lnSpc>
                <a:spcPts val="4553"/>
              </a:lnSpc>
              <a:buFont typeface="Arial"/>
              <a:buChar char="•"/>
            </a:pPr>
            <a:r>
              <a:rPr lang="en-US" sz="2199" u="none" strike="noStrike">
                <a:solidFill>
                  <a:srgbClr val="18072B"/>
                </a:solidFill>
                <a:latin typeface="Roboto"/>
                <a:ea typeface="Roboto"/>
                <a:cs typeface="Roboto"/>
                <a:sym typeface="Roboto"/>
              </a:rPr>
              <a:t>Preside over Meetings</a:t>
            </a:r>
          </a:p>
          <a:p>
            <a:pPr marL="496569" lvl="1" indent="-248284" algn="l">
              <a:lnSpc>
                <a:spcPts val="4760"/>
              </a:lnSpc>
              <a:buFont typeface="Arial"/>
              <a:buChar char="•"/>
            </a:pPr>
            <a:r>
              <a:rPr lang="en-US" sz="2299" u="none" strike="noStrike">
                <a:solidFill>
                  <a:srgbClr val="18072B"/>
                </a:solidFill>
                <a:latin typeface="Roboto"/>
                <a:ea typeface="Roboto"/>
                <a:cs typeface="Roboto"/>
                <a:sym typeface="Roboto"/>
              </a:rPr>
              <a:t>Ex-officio on all committees</a:t>
            </a:r>
          </a:p>
          <a:p>
            <a:pPr algn="l">
              <a:lnSpc>
                <a:spcPts val="4553"/>
              </a:lnSpc>
            </a:pPr>
            <a:r>
              <a:rPr lang="en-US" sz="2199" u="none" strike="noStrike">
                <a:solidFill>
                  <a:srgbClr val="18072B"/>
                </a:solidFill>
                <a:latin typeface="Roboto"/>
                <a:ea typeface="Roboto"/>
                <a:cs typeface="Roboto"/>
                <a:sym typeface="Roboto"/>
              </a:rPr>
              <a:t>     </a:t>
            </a:r>
            <a:r>
              <a:rPr lang="en-US" sz="2199" u="none" strike="noStrike">
                <a:solidFill>
                  <a:srgbClr val="18072B"/>
                </a:solidFill>
                <a:latin typeface="Roboto Italics"/>
                <a:ea typeface="Roboto Italics"/>
                <a:cs typeface="Roboto Italics"/>
                <a:sym typeface="Roboto Italics"/>
              </a:rPr>
              <a:t> (except Nominating Committee)</a:t>
            </a:r>
          </a:p>
          <a:p>
            <a:pPr marL="496569" lvl="1" indent="-248284" algn="l">
              <a:lnSpc>
                <a:spcPts val="4760"/>
              </a:lnSpc>
              <a:buFont typeface="Arial"/>
              <a:buChar char="•"/>
            </a:pPr>
            <a:r>
              <a:rPr lang="en-US" sz="2299" u="none" strike="noStrike">
                <a:solidFill>
                  <a:srgbClr val="18072B"/>
                </a:solidFill>
                <a:latin typeface="Roboto"/>
                <a:ea typeface="Roboto"/>
                <a:cs typeface="Roboto"/>
                <a:sym typeface="Roboto"/>
              </a:rPr>
              <a:t>Represents the PTA</a:t>
            </a:r>
          </a:p>
          <a:p>
            <a:pPr algn="l">
              <a:lnSpc>
                <a:spcPts val="2520"/>
              </a:lnSpc>
            </a:pPr>
            <a:endParaRPr lang="en-US" sz="2299" u="none" strike="noStrike">
              <a:solidFill>
                <a:srgbClr val="18072B"/>
              </a:solidFill>
              <a:latin typeface="Roboto"/>
              <a:ea typeface="Roboto"/>
              <a:cs typeface="Roboto"/>
              <a:sym typeface="Roboto"/>
            </a:endParaRPr>
          </a:p>
          <a:p>
            <a:pPr algn="l">
              <a:lnSpc>
                <a:spcPts val="2520"/>
              </a:lnSpc>
            </a:pPr>
            <a:endParaRPr lang="en-US" sz="2299" u="none" strike="noStrike">
              <a:solidFill>
                <a:srgbClr val="18072B"/>
              </a:solidFill>
              <a:latin typeface="Roboto"/>
              <a:ea typeface="Roboto"/>
              <a:cs typeface="Roboto"/>
              <a:sym typeface="Roboto"/>
            </a:endParaRPr>
          </a:p>
          <a:p>
            <a:pPr algn="l">
              <a:lnSpc>
                <a:spcPts val="2520"/>
              </a:lnSpc>
            </a:pPr>
            <a:endParaRPr lang="en-US" sz="2299" u="none" strike="noStrike">
              <a:solidFill>
                <a:srgbClr val="18072B"/>
              </a:solidFill>
              <a:latin typeface="Roboto"/>
              <a:ea typeface="Roboto"/>
              <a:cs typeface="Roboto"/>
              <a:sym typeface="Roboto"/>
            </a:endParaRPr>
          </a:p>
          <a:p>
            <a:pPr algn="l">
              <a:lnSpc>
                <a:spcPts val="2520"/>
              </a:lnSpc>
            </a:pPr>
            <a:endParaRPr lang="en-US" sz="2299" u="none" strike="noStrike">
              <a:solidFill>
                <a:srgbClr val="18072B"/>
              </a:solidFill>
              <a:latin typeface="Roboto"/>
              <a:ea typeface="Roboto"/>
              <a:cs typeface="Roboto"/>
              <a:sym typeface="Roboto"/>
            </a:endParaRPr>
          </a:p>
          <a:p>
            <a:pPr marL="0" lvl="0" indent="0" algn="l">
              <a:lnSpc>
                <a:spcPts val="2520"/>
              </a:lnSpc>
              <a:spcBef>
                <a:spcPct val="0"/>
              </a:spcBef>
            </a:pPr>
            <a:endParaRPr lang="en-US" sz="2299" u="none" strike="noStrike">
              <a:solidFill>
                <a:srgbClr val="18072B"/>
              </a:solidFill>
              <a:latin typeface="Roboto"/>
              <a:ea typeface="Roboto"/>
              <a:cs typeface="Roboto"/>
              <a:sym typeface="Roboto"/>
            </a:endParaRPr>
          </a:p>
        </p:txBody>
      </p:sp>
      <p:sp>
        <p:nvSpPr>
          <p:cNvPr id="13" name="Freeform 13"/>
          <p:cNvSpPr/>
          <p:nvPr/>
        </p:nvSpPr>
        <p:spPr>
          <a:xfrm>
            <a:off x="7128488" y="4237515"/>
            <a:ext cx="4033394" cy="95335"/>
          </a:xfrm>
          <a:custGeom>
            <a:avLst/>
            <a:gdLst/>
            <a:ahLst/>
            <a:cxnLst/>
            <a:rect l="l" t="t" r="r" b="b"/>
            <a:pathLst>
              <a:path w="4033394" h="95335">
                <a:moveTo>
                  <a:pt x="0" y="0"/>
                </a:moveTo>
                <a:lnTo>
                  <a:pt x="4033395" y="0"/>
                </a:lnTo>
                <a:lnTo>
                  <a:pt x="4033395" y="95334"/>
                </a:lnTo>
                <a:lnTo>
                  <a:pt x="0" y="9533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4" name="Group 14"/>
          <p:cNvGrpSpPr/>
          <p:nvPr/>
        </p:nvGrpSpPr>
        <p:grpSpPr>
          <a:xfrm>
            <a:off x="12114383" y="3279726"/>
            <a:ext cx="4784495" cy="5859233"/>
            <a:chOff x="0" y="0"/>
            <a:chExt cx="1390252" cy="1702544"/>
          </a:xfrm>
        </p:grpSpPr>
        <p:sp>
          <p:nvSpPr>
            <p:cNvPr id="15" name="Freeform 15"/>
            <p:cNvSpPr/>
            <p:nvPr/>
          </p:nvSpPr>
          <p:spPr>
            <a:xfrm>
              <a:off x="0" y="0"/>
              <a:ext cx="1390252" cy="1702544"/>
            </a:xfrm>
            <a:custGeom>
              <a:avLst/>
              <a:gdLst/>
              <a:ahLst/>
              <a:cxnLst/>
              <a:rect l="l" t="t" r="r" b="b"/>
              <a:pathLst>
                <a:path w="1390252" h="1702544">
                  <a:moveTo>
                    <a:pt x="82524" y="0"/>
                  </a:moveTo>
                  <a:lnTo>
                    <a:pt x="1307728" y="0"/>
                  </a:lnTo>
                  <a:cubicBezTo>
                    <a:pt x="1353305" y="0"/>
                    <a:pt x="1390252" y="36947"/>
                    <a:pt x="1390252" y="82524"/>
                  </a:cubicBezTo>
                  <a:lnTo>
                    <a:pt x="1390252" y="1620020"/>
                  </a:lnTo>
                  <a:cubicBezTo>
                    <a:pt x="1390252" y="1665596"/>
                    <a:pt x="1353305" y="1702544"/>
                    <a:pt x="1307728" y="1702544"/>
                  </a:cubicBezTo>
                  <a:lnTo>
                    <a:pt x="82524" y="1702544"/>
                  </a:lnTo>
                  <a:cubicBezTo>
                    <a:pt x="36947" y="1702544"/>
                    <a:pt x="0" y="1665596"/>
                    <a:pt x="0" y="1620020"/>
                  </a:cubicBezTo>
                  <a:lnTo>
                    <a:pt x="0" y="82524"/>
                  </a:lnTo>
                  <a:cubicBezTo>
                    <a:pt x="0" y="36947"/>
                    <a:pt x="36947" y="0"/>
                    <a:pt x="82524" y="0"/>
                  </a:cubicBezTo>
                  <a:close/>
                </a:path>
              </a:pathLst>
            </a:custGeom>
            <a:solidFill>
              <a:srgbClr val="FFFFFF"/>
            </a:solidFill>
          </p:spPr>
          <p:txBody>
            <a:bodyPr/>
            <a:lstStyle/>
            <a:p>
              <a:endParaRPr lang="en-US"/>
            </a:p>
          </p:txBody>
        </p:sp>
        <p:sp>
          <p:nvSpPr>
            <p:cNvPr id="16" name="TextBox 16"/>
            <p:cNvSpPr txBox="1"/>
            <p:nvPr/>
          </p:nvSpPr>
          <p:spPr>
            <a:xfrm>
              <a:off x="0" y="-57150"/>
              <a:ext cx="1390252" cy="1759694"/>
            </a:xfrm>
            <a:prstGeom prst="rect">
              <a:avLst/>
            </a:prstGeom>
          </p:spPr>
          <p:txBody>
            <a:bodyPr lIns="50800" tIns="50800" rIns="50800" bIns="50800" rtlCol="0" anchor="ctr"/>
            <a:lstStyle/>
            <a:p>
              <a:pPr algn="ctr">
                <a:lnSpc>
                  <a:spcPts val="3639"/>
                </a:lnSpc>
              </a:pPr>
              <a:endParaRPr/>
            </a:p>
          </p:txBody>
        </p:sp>
      </p:grpSp>
      <p:sp>
        <p:nvSpPr>
          <p:cNvPr id="17" name="Freeform 17"/>
          <p:cNvSpPr/>
          <p:nvPr/>
        </p:nvSpPr>
        <p:spPr>
          <a:xfrm>
            <a:off x="12491118" y="4237515"/>
            <a:ext cx="4033394" cy="95335"/>
          </a:xfrm>
          <a:custGeom>
            <a:avLst/>
            <a:gdLst/>
            <a:ahLst/>
            <a:cxnLst/>
            <a:rect l="l" t="t" r="r" b="b"/>
            <a:pathLst>
              <a:path w="4033394" h="95335">
                <a:moveTo>
                  <a:pt x="0" y="0"/>
                </a:moveTo>
                <a:lnTo>
                  <a:pt x="4033395" y="0"/>
                </a:lnTo>
                <a:lnTo>
                  <a:pt x="4033395" y="95334"/>
                </a:lnTo>
                <a:lnTo>
                  <a:pt x="0" y="9533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8" name="TextBox 18"/>
          <p:cNvSpPr txBox="1"/>
          <p:nvPr/>
        </p:nvSpPr>
        <p:spPr>
          <a:xfrm>
            <a:off x="1028700" y="1751426"/>
            <a:ext cx="16230600" cy="1009650"/>
          </a:xfrm>
          <a:prstGeom prst="rect">
            <a:avLst/>
          </a:prstGeom>
        </p:spPr>
        <p:txBody>
          <a:bodyPr lIns="0" tIns="0" rIns="0" bIns="0" rtlCol="0" anchor="t">
            <a:spAutoFit/>
          </a:bodyPr>
          <a:lstStyle/>
          <a:p>
            <a:pPr marL="0" lvl="0" indent="0" algn="ctr">
              <a:lnSpc>
                <a:spcPts val="7920"/>
              </a:lnSpc>
              <a:spcBef>
                <a:spcPct val="0"/>
              </a:spcBef>
            </a:pPr>
            <a:r>
              <a:rPr lang="en-US" sz="6600">
                <a:solidFill>
                  <a:srgbClr val="FFFFFF"/>
                </a:solidFill>
                <a:latin typeface="Roboto Bold"/>
                <a:ea typeface="Roboto Bold"/>
                <a:cs typeface="Roboto Bold"/>
                <a:sym typeface="Roboto Bold"/>
              </a:rPr>
              <a:t>Things to Know</a:t>
            </a:r>
          </a:p>
        </p:txBody>
      </p:sp>
      <p:sp>
        <p:nvSpPr>
          <p:cNvPr id="19" name="TextBox 19"/>
          <p:cNvSpPr txBox="1"/>
          <p:nvPr/>
        </p:nvSpPr>
        <p:spPr>
          <a:xfrm>
            <a:off x="1547945" y="3518725"/>
            <a:ext cx="4460858" cy="529590"/>
          </a:xfrm>
          <a:prstGeom prst="rect">
            <a:avLst/>
          </a:prstGeom>
        </p:spPr>
        <p:txBody>
          <a:bodyPr lIns="0" tIns="0" rIns="0" bIns="0" rtlCol="0" anchor="t">
            <a:spAutoFit/>
          </a:bodyPr>
          <a:lstStyle/>
          <a:p>
            <a:pPr marL="0" lvl="0" indent="0" algn="ctr">
              <a:lnSpc>
                <a:spcPts val="4290"/>
              </a:lnSpc>
              <a:spcBef>
                <a:spcPct val="0"/>
              </a:spcBef>
            </a:pPr>
            <a:r>
              <a:rPr lang="en-US" sz="3300">
                <a:solidFill>
                  <a:srgbClr val="18072B"/>
                </a:solidFill>
                <a:latin typeface="Aileron Bold"/>
                <a:ea typeface="Aileron Bold"/>
                <a:cs typeface="Aileron Bold"/>
                <a:sym typeface="Aileron Bold"/>
              </a:rPr>
              <a:t>Know Your Bylaws</a:t>
            </a:r>
          </a:p>
        </p:txBody>
      </p:sp>
      <p:sp>
        <p:nvSpPr>
          <p:cNvPr id="20" name="TextBox 20"/>
          <p:cNvSpPr txBox="1"/>
          <p:nvPr/>
        </p:nvSpPr>
        <p:spPr>
          <a:xfrm>
            <a:off x="1765858" y="4475724"/>
            <a:ext cx="4242944" cy="5031105"/>
          </a:xfrm>
          <a:prstGeom prst="rect">
            <a:avLst/>
          </a:prstGeom>
        </p:spPr>
        <p:txBody>
          <a:bodyPr lIns="0" tIns="0" rIns="0" bIns="0" rtlCol="0" anchor="t">
            <a:spAutoFit/>
          </a:bodyPr>
          <a:lstStyle/>
          <a:p>
            <a:pPr algn="l">
              <a:lnSpc>
                <a:spcPts val="2520"/>
              </a:lnSpc>
            </a:pPr>
            <a:r>
              <a:rPr lang="en-US" sz="1800" dirty="0">
                <a:solidFill>
                  <a:srgbClr val="18072B"/>
                </a:solidFill>
                <a:latin typeface="Roboto"/>
                <a:ea typeface="Roboto"/>
                <a:cs typeface="Roboto"/>
                <a:sym typeface="Roboto"/>
              </a:rPr>
              <a:t>All actions must be approved by the general membership or the executive board. Your executive committee can and should meet to do planning and have discussion but they are not charged with approval action. </a:t>
            </a:r>
          </a:p>
          <a:p>
            <a:pPr algn="l">
              <a:lnSpc>
                <a:spcPts val="2520"/>
              </a:lnSpc>
            </a:pPr>
            <a:endParaRPr lang="en-US" sz="1800" dirty="0">
              <a:solidFill>
                <a:srgbClr val="18072B"/>
              </a:solidFill>
              <a:latin typeface="Roboto"/>
              <a:ea typeface="Roboto"/>
              <a:cs typeface="Roboto"/>
              <a:sym typeface="Roboto"/>
            </a:endParaRPr>
          </a:p>
          <a:p>
            <a:pPr algn="l">
              <a:lnSpc>
                <a:spcPts val="2520"/>
              </a:lnSpc>
            </a:pPr>
            <a:r>
              <a:rPr lang="en-US" sz="1800" dirty="0">
                <a:solidFill>
                  <a:srgbClr val="18072B"/>
                </a:solidFill>
                <a:latin typeface="Roboto"/>
                <a:ea typeface="Roboto"/>
                <a:cs typeface="Roboto"/>
                <a:sym typeface="Roboto"/>
              </a:rPr>
              <a:t>Don’t assume you can just operate the way it’s always been done. Make sure the unit has been following their bylaws. If not make sure to following them and if they need to be updated form a committee. </a:t>
            </a:r>
          </a:p>
          <a:p>
            <a:pPr algn="l">
              <a:lnSpc>
                <a:spcPts val="2520"/>
              </a:lnSpc>
            </a:pPr>
            <a:endParaRPr lang="en-US" sz="1800" dirty="0">
              <a:solidFill>
                <a:srgbClr val="18072B"/>
              </a:solidFill>
              <a:latin typeface="Roboto"/>
              <a:ea typeface="Roboto"/>
              <a:cs typeface="Roboto"/>
              <a:sym typeface="Roboto"/>
            </a:endParaRPr>
          </a:p>
          <a:p>
            <a:pPr algn="l">
              <a:lnSpc>
                <a:spcPts val="2520"/>
              </a:lnSpc>
            </a:pPr>
            <a:endParaRPr lang="en-US" sz="1800" dirty="0">
              <a:solidFill>
                <a:srgbClr val="18072B"/>
              </a:solidFill>
              <a:latin typeface="Roboto"/>
              <a:ea typeface="Roboto"/>
              <a:cs typeface="Roboto"/>
              <a:sym typeface="Roboto"/>
            </a:endParaRPr>
          </a:p>
          <a:p>
            <a:pPr algn="l">
              <a:lnSpc>
                <a:spcPts val="2520"/>
              </a:lnSpc>
            </a:pPr>
            <a:endParaRPr lang="en-US" sz="1800" dirty="0">
              <a:solidFill>
                <a:srgbClr val="18072B"/>
              </a:solidFill>
              <a:latin typeface="Roboto"/>
              <a:ea typeface="Roboto"/>
              <a:cs typeface="Roboto"/>
              <a:sym typeface="Roboto"/>
            </a:endParaRPr>
          </a:p>
        </p:txBody>
      </p:sp>
      <p:sp>
        <p:nvSpPr>
          <p:cNvPr id="21" name="TextBox 21"/>
          <p:cNvSpPr txBox="1"/>
          <p:nvPr/>
        </p:nvSpPr>
        <p:spPr>
          <a:xfrm>
            <a:off x="6920100" y="3518725"/>
            <a:ext cx="4460858" cy="529590"/>
          </a:xfrm>
          <a:prstGeom prst="rect">
            <a:avLst/>
          </a:prstGeom>
        </p:spPr>
        <p:txBody>
          <a:bodyPr lIns="0" tIns="0" rIns="0" bIns="0" rtlCol="0" anchor="t">
            <a:spAutoFit/>
          </a:bodyPr>
          <a:lstStyle/>
          <a:p>
            <a:pPr marL="0" lvl="0" indent="0" algn="ctr">
              <a:lnSpc>
                <a:spcPts val="4290"/>
              </a:lnSpc>
              <a:spcBef>
                <a:spcPct val="0"/>
              </a:spcBef>
            </a:pPr>
            <a:r>
              <a:rPr lang="en-US" sz="3300">
                <a:solidFill>
                  <a:srgbClr val="18072B"/>
                </a:solidFill>
                <a:latin typeface="Aileron Bold"/>
                <a:ea typeface="Aileron Bold"/>
                <a:cs typeface="Aileron Bold"/>
                <a:sym typeface="Aileron Bold"/>
              </a:rPr>
              <a:t>Know Your Role</a:t>
            </a:r>
          </a:p>
        </p:txBody>
      </p:sp>
      <p:sp>
        <p:nvSpPr>
          <p:cNvPr id="22" name="TextBox 22"/>
          <p:cNvSpPr txBox="1"/>
          <p:nvPr/>
        </p:nvSpPr>
        <p:spPr>
          <a:xfrm>
            <a:off x="12282730" y="3518725"/>
            <a:ext cx="4460858" cy="529590"/>
          </a:xfrm>
          <a:prstGeom prst="rect">
            <a:avLst/>
          </a:prstGeom>
        </p:spPr>
        <p:txBody>
          <a:bodyPr lIns="0" tIns="0" rIns="0" bIns="0" rtlCol="0" anchor="t">
            <a:spAutoFit/>
          </a:bodyPr>
          <a:lstStyle/>
          <a:p>
            <a:pPr marL="0" lvl="0" indent="0" algn="ctr">
              <a:lnSpc>
                <a:spcPts val="4290"/>
              </a:lnSpc>
              <a:spcBef>
                <a:spcPct val="0"/>
              </a:spcBef>
            </a:pPr>
            <a:r>
              <a:rPr lang="en-US" sz="3300">
                <a:solidFill>
                  <a:srgbClr val="18072B"/>
                </a:solidFill>
                <a:latin typeface="Aileron Bold"/>
                <a:ea typeface="Aileron Bold"/>
                <a:cs typeface="Aileron Bold"/>
                <a:sym typeface="Aileron Bold"/>
              </a:rPr>
              <a:t>Know Your Plan</a:t>
            </a:r>
          </a:p>
        </p:txBody>
      </p:sp>
      <p:sp>
        <p:nvSpPr>
          <p:cNvPr id="23" name="TextBox 23"/>
          <p:cNvSpPr txBox="1"/>
          <p:nvPr/>
        </p:nvSpPr>
        <p:spPr>
          <a:xfrm>
            <a:off x="12644656" y="4663089"/>
            <a:ext cx="3726319" cy="3736975"/>
          </a:xfrm>
          <a:prstGeom prst="rect">
            <a:avLst/>
          </a:prstGeom>
        </p:spPr>
        <p:txBody>
          <a:bodyPr lIns="0" tIns="0" rIns="0" bIns="0" rtlCol="0" anchor="t">
            <a:spAutoFit/>
          </a:bodyPr>
          <a:lstStyle/>
          <a:p>
            <a:pPr marL="474979" lvl="1" indent="-237490" algn="just">
              <a:lnSpc>
                <a:spcPts val="4399"/>
              </a:lnSpc>
              <a:buFont typeface="Arial"/>
              <a:buChar char="•"/>
            </a:pPr>
            <a:r>
              <a:rPr lang="en-US" sz="2199">
                <a:solidFill>
                  <a:srgbClr val="18072B"/>
                </a:solidFill>
                <a:latin typeface="Roboto"/>
                <a:ea typeface="Roboto"/>
                <a:cs typeface="Roboto"/>
                <a:sym typeface="Roboto"/>
              </a:rPr>
              <a:t>Strategic Plan/Org Goals</a:t>
            </a:r>
          </a:p>
          <a:p>
            <a:pPr marL="474979" lvl="1" indent="-237490" algn="just">
              <a:lnSpc>
                <a:spcPts val="4399"/>
              </a:lnSpc>
              <a:buFont typeface="Arial"/>
              <a:buChar char="•"/>
            </a:pPr>
            <a:r>
              <a:rPr lang="en-US" sz="2199">
                <a:solidFill>
                  <a:srgbClr val="18072B"/>
                </a:solidFill>
                <a:latin typeface="Roboto"/>
                <a:ea typeface="Roboto"/>
                <a:cs typeface="Roboto"/>
                <a:sym typeface="Roboto"/>
              </a:rPr>
              <a:t>Board Training Plan</a:t>
            </a:r>
          </a:p>
          <a:p>
            <a:pPr marL="474979" lvl="1" indent="-237490" algn="just">
              <a:lnSpc>
                <a:spcPts val="4399"/>
              </a:lnSpc>
              <a:buFont typeface="Arial"/>
              <a:buChar char="•"/>
            </a:pPr>
            <a:r>
              <a:rPr lang="en-US" sz="2199">
                <a:solidFill>
                  <a:srgbClr val="18072B"/>
                </a:solidFill>
                <a:latin typeface="Roboto"/>
                <a:ea typeface="Roboto"/>
                <a:cs typeface="Roboto"/>
                <a:sym typeface="Roboto"/>
              </a:rPr>
              <a:t>Communications Plan</a:t>
            </a:r>
          </a:p>
          <a:p>
            <a:pPr marL="474979" lvl="1" indent="-237490" algn="just">
              <a:lnSpc>
                <a:spcPts val="4399"/>
              </a:lnSpc>
              <a:buFont typeface="Arial"/>
              <a:buChar char="•"/>
            </a:pPr>
            <a:r>
              <a:rPr lang="en-US" sz="2199">
                <a:solidFill>
                  <a:srgbClr val="18072B"/>
                </a:solidFill>
                <a:latin typeface="Roboto"/>
                <a:ea typeface="Roboto"/>
                <a:cs typeface="Roboto"/>
                <a:sym typeface="Roboto"/>
              </a:rPr>
              <a:t>Volunteer Plan</a:t>
            </a:r>
          </a:p>
          <a:p>
            <a:pPr marL="474979" lvl="1" indent="-237490" algn="just">
              <a:lnSpc>
                <a:spcPts val="4399"/>
              </a:lnSpc>
              <a:buFont typeface="Arial"/>
              <a:buChar char="•"/>
            </a:pPr>
            <a:r>
              <a:rPr lang="en-US" sz="2199">
                <a:solidFill>
                  <a:srgbClr val="18072B"/>
                </a:solidFill>
                <a:latin typeface="Roboto"/>
                <a:ea typeface="Roboto"/>
                <a:cs typeface="Roboto"/>
                <a:sym typeface="Roboto"/>
              </a:rPr>
              <a:t>DEI Plan</a:t>
            </a:r>
          </a:p>
          <a:p>
            <a:pPr marL="474979" lvl="1" indent="-237490" algn="just">
              <a:lnSpc>
                <a:spcPts val="4399"/>
              </a:lnSpc>
              <a:buFont typeface="Arial"/>
              <a:buChar char="•"/>
            </a:pPr>
            <a:r>
              <a:rPr lang="en-US" sz="2199">
                <a:solidFill>
                  <a:srgbClr val="18072B"/>
                </a:solidFill>
                <a:latin typeface="Roboto"/>
                <a:ea typeface="Roboto"/>
                <a:cs typeface="Roboto"/>
                <a:sym typeface="Roboto"/>
              </a:rPr>
              <a:t>Standards of Affiliation </a:t>
            </a:r>
          </a:p>
          <a:p>
            <a:pPr algn="just">
              <a:lnSpc>
                <a:spcPts val="3079"/>
              </a:lnSpc>
            </a:pPr>
            <a:endParaRPr lang="en-US" sz="2199">
              <a:solidFill>
                <a:srgbClr val="18072B"/>
              </a:solidFill>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8072B"/>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1407" b="-11407"/>
            </a:stretch>
          </a:blipFill>
        </p:spPr>
        <p:txBody>
          <a:bodyPr/>
          <a:lstStyle/>
          <a:p>
            <a:endParaRPr lang="en-US"/>
          </a:p>
        </p:txBody>
      </p:sp>
      <p:grpSp>
        <p:nvGrpSpPr>
          <p:cNvPr id="3" name="Group 3"/>
          <p:cNvGrpSpPr/>
          <p:nvPr/>
        </p:nvGrpSpPr>
        <p:grpSpPr>
          <a:xfrm>
            <a:off x="-961672" y="3235847"/>
            <a:ext cx="20943650" cy="5169447"/>
            <a:chOff x="0" y="0"/>
            <a:chExt cx="5516023" cy="1361500"/>
          </a:xfrm>
        </p:grpSpPr>
        <p:sp>
          <p:nvSpPr>
            <p:cNvPr id="4" name="Freeform 4"/>
            <p:cNvSpPr/>
            <p:nvPr/>
          </p:nvSpPr>
          <p:spPr>
            <a:xfrm>
              <a:off x="0" y="0"/>
              <a:ext cx="5516023" cy="1361500"/>
            </a:xfrm>
            <a:custGeom>
              <a:avLst/>
              <a:gdLst/>
              <a:ahLst/>
              <a:cxnLst/>
              <a:rect l="l" t="t" r="r" b="b"/>
              <a:pathLst>
                <a:path w="5516023" h="1361500">
                  <a:moveTo>
                    <a:pt x="0" y="0"/>
                  </a:moveTo>
                  <a:lnTo>
                    <a:pt x="5516023" y="0"/>
                  </a:lnTo>
                  <a:lnTo>
                    <a:pt x="5516023" y="1361500"/>
                  </a:lnTo>
                  <a:lnTo>
                    <a:pt x="0" y="1361500"/>
                  </a:lnTo>
                  <a:close/>
                </a:path>
              </a:pathLst>
            </a:custGeom>
            <a:gradFill rotWithShape="1">
              <a:gsLst>
                <a:gs pos="0">
                  <a:srgbClr val="FFDE59">
                    <a:alpha val="100000"/>
                  </a:srgbClr>
                </a:gs>
                <a:gs pos="100000">
                  <a:srgbClr val="FF914D">
                    <a:alpha val="100000"/>
                  </a:srgbClr>
                </a:gs>
              </a:gsLst>
              <a:lin ang="0"/>
            </a:gradFill>
          </p:spPr>
          <p:txBody>
            <a:bodyPr/>
            <a:lstStyle/>
            <a:p>
              <a:endParaRPr lang="en-US"/>
            </a:p>
          </p:txBody>
        </p:sp>
        <p:sp>
          <p:nvSpPr>
            <p:cNvPr id="5" name="TextBox 5"/>
            <p:cNvSpPr txBox="1"/>
            <p:nvPr/>
          </p:nvSpPr>
          <p:spPr>
            <a:xfrm>
              <a:off x="0" y="-47625"/>
              <a:ext cx="5516023" cy="1409125"/>
            </a:xfrm>
            <a:prstGeom prst="rect">
              <a:avLst/>
            </a:prstGeom>
          </p:spPr>
          <p:txBody>
            <a:bodyPr lIns="50800" tIns="50800" rIns="50800" bIns="50800" rtlCol="0" anchor="ctr"/>
            <a:lstStyle/>
            <a:p>
              <a:pPr algn="ctr">
                <a:lnSpc>
                  <a:spcPts val="2940"/>
                </a:lnSpc>
              </a:pPr>
              <a:endParaRPr/>
            </a:p>
          </p:txBody>
        </p:sp>
      </p:grpSp>
      <p:sp>
        <p:nvSpPr>
          <p:cNvPr id="6" name="Freeform 6"/>
          <p:cNvSpPr/>
          <p:nvPr/>
        </p:nvSpPr>
        <p:spPr>
          <a:xfrm>
            <a:off x="9319925" y="1600080"/>
            <a:ext cx="7658220" cy="7658220"/>
          </a:xfrm>
          <a:custGeom>
            <a:avLst/>
            <a:gdLst/>
            <a:ahLst/>
            <a:cxnLst/>
            <a:rect l="l" t="t" r="r" b="b"/>
            <a:pathLst>
              <a:path w="7658220" h="7658220">
                <a:moveTo>
                  <a:pt x="0" y="0"/>
                </a:moveTo>
                <a:lnTo>
                  <a:pt x="7658219" y="0"/>
                </a:lnTo>
                <a:lnTo>
                  <a:pt x="7658219" y="7658220"/>
                </a:lnTo>
                <a:lnTo>
                  <a:pt x="0" y="76582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17192315" y="612415"/>
            <a:ext cx="559181" cy="296366"/>
          </a:xfrm>
          <a:custGeom>
            <a:avLst/>
            <a:gdLst/>
            <a:ahLst/>
            <a:cxnLst/>
            <a:rect l="l" t="t" r="r" b="b"/>
            <a:pathLst>
              <a:path w="559181" h="296366">
                <a:moveTo>
                  <a:pt x="0" y="0"/>
                </a:moveTo>
                <a:lnTo>
                  <a:pt x="559182" y="0"/>
                </a:lnTo>
                <a:lnTo>
                  <a:pt x="559182" y="296366"/>
                </a:lnTo>
                <a:lnTo>
                  <a:pt x="0" y="2963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059746" y="760598"/>
            <a:ext cx="300896" cy="300896"/>
          </a:xfrm>
          <a:custGeom>
            <a:avLst/>
            <a:gdLst/>
            <a:ahLst/>
            <a:cxnLst/>
            <a:rect l="l" t="t" r="r" b="b"/>
            <a:pathLst>
              <a:path w="300896" h="300896">
                <a:moveTo>
                  <a:pt x="0" y="0"/>
                </a:moveTo>
                <a:lnTo>
                  <a:pt x="300896" y="0"/>
                </a:lnTo>
                <a:lnTo>
                  <a:pt x="300896" y="300895"/>
                </a:lnTo>
                <a:lnTo>
                  <a:pt x="0" y="3008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2843309" y="1268486"/>
            <a:ext cx="6873872" cy="162473"/>
          </a:xfrm>
          <a:custGeom>
            <a:avLst/>
            <a:gdLst/>
            <a:ahLst/>
            <a:cxnLst/>
            <a:rect l="l" t="t" r="r" b="b"/>
            <a:pathLst>
              <a:path w="6873872" h="162473">
                <a:moveTo>
                  <a:pt x="0" y="0"/>
                </a:moveTo>
                <a:lnTo>
                  <a:pt x="6873873" y="0"/>
                </a:lnTo>
                <a:lnTo>
                  <a:pt x="6873873" y="162473"/>
                </a:lnTo>
                <a:lnTo>
                  <a:pt x="0" y="16247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10" name="Group 10"/>
          <p:cNvGrpSpPr/>
          <p:nvPr/>
        </p:nvGrpSpPr>
        <p:grpSpPr>
          <a:xfrm>
            <a:off x="9790435" y="2070604"/>
            <a:ext cx="6717200" cy="6717173"/>
            <a:chOff x="0" y="0"/>
            <a:chExt cx="6350000" cy="6349975"/>
          </a:xfrm>
        </p:grpSpPr>
        <p:sp>
          <p:nvSpPr>
            <p:cNvPr id="11" name="Freeform 11"/>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1"/>
              <a:stretch>
                <a:fillRect l="-25342" r="-25342"/>
              </a:stretch>
            </a:blipFill>
          </p:spPr>
          <p:txBody>
            <a:bodyPr/>
            <a:lstStyle/>
            <a:p>
              <a:endParaRPr lang="en-US"/>
            </a:p>
          </p:txBody>
        </p:sp>
      </p:grpSp>
      <p:sp>
        <p:nvSpPr>
          <p:cNvPr id="12" name="TextBox 12"/>
          <p:cNvSpPr txBox="1"/>
          <p:nvPr/>
        </p:nvSpPr>
        <p:spPr>
          <a:xfrm>
            <a:off x="1811067" y="3867945"/>
            <a:ext cx="6148437" cy="2920608"/>
          </a:xfrm>
          <a:prstGeom prst="rect">
            <a:avLst/>
          </a:prstGeom>
        </p:spPr>
        <p:txBody>
          <a:bodyPr lIns="0" tIns="0" rIns="0" bIns="0" rtlCol="0" anchor="t">
            <a:spAutoFit/>
          </a:bodyPr>
          <a:lstStyle/>
          <a:p>
            <a:pPr algn="l">
              <a:lnSpc>
                <a:spcPts val="7679"/>
              </a:lnSpc>
            </a:pPr>
            <a:r>
              <a:rPr lang="en-US" sz="6399" dirty="0">
                <a:solidFill>
                  <a:srgbClr val="28094B"/>
                </a:solidFill>
                <a:latin typeface="Roboto Bold"/>
                <a:ea typeface="Roboto Bold"/>
                <a:cs typeface="Roboto Bold"/>
                <a:sym typeface="Roboto Bold"/>
              </a:rPr>
              <a:t>A President is a </a:t>
            </a:r>
          </a:p>
          <a:p>
            <a:pPr marL="0" lvl="0" indent="0" algn="l">
              <a:lnSpc>
                <a:spcPts val="7679"/>
              </a:lnSpc>
              <a:spcBef>
                <a:spcPct val="0"/>
              </a:spcBef>
            </a:pPr>
            <a:r>
              <a:rPr lang="en-US" sz="6399" b="1" u="sng" dirty="0">
                <a:solidFill>
                  <a:srgbClr val="28094B"/>
                </a:solidFill>
                <a:latin typeface="Roboto Bold"/>
                <a:ea typeface="Roboto Bold"/>
                <a:cs typeface="Roboto Bold"/>
                <a:sym typeface="Roboto Bold"/>
              </a:rPr>
              <a:t>Leader</a:t>
            </a:r>
            <a:r>
              <a:rPr lang="en-US" sz="6399" dirty="0">
                <a:solidFill>
                  <a:srgbClr val="28094B"/>
                </a:solidFill>
                <a:latin typeface="Roboto Bold"/>
                <a:ea typeface="Roboto Bold"/>
                <a:cs typeface="Roboto Bold"/>
                <a:sym typeface="Roboto Bold"/>
              </a:rPr>
              <a:t> and not a </a:t>
            </a:r>
            <a:r>
              <a:rPr lang="en-US" sz="6399" b="1" u="sng" dirty="0">
                <a:solidFill>
                  <a:srgbClr val="28094B"/>
                </a:solidFill>
                <a:latin typeface="Roboto Bold"/>
                <a:ea typeface="Roboto Bold"/>
                <a:cs typeface="Roboto Bold"/>
                <a:sym typeface="Roboto Bold"/>
              </a:rPr>
              <a:t>Boss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32130" y="4026501"/>
            <a:ext cx="13223740" cy="4159467"/>
          </a:xfrm>
          <a:custGeom>
            <a:avLst/>
            <a:gdLst/>
            <a:ahLst/>
            <a:cxnLst/>
            <a:rect l="l" t="t" r="r" b="b"/>
            <a:pathLst>
              <a:path w="13223740" h="4159467">
                <a:moveTo>
                  <a:pt x="0" y="0"/>
                </a:moveTo>
                <a:lnTo>
                  <a:pt x="13223740" y="0"/>
                </a:lnTo>
                <a:lnTo>
                  <a:pt x="13223740" y="4159467"/>
                </a:lnTo>
                <a:lnTo>
                  <a:pt x="0" y="41594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2843309" y="1268486"/>
            <a:ext cx="6873872" cy="162473"/>
          </a:xfrm>
          <a:custGeom>
            <a:avLst/>
            <a:gdLst/>
            <a:ahLst/>
            <a:cxnLst/>
            <a:rect l="l" t="t" r="r" b="b"/>
            <a:pathLst>
              <a:path w="6873872" h="162473">
                <a:moveTo>
                  <a:pt x="0" y="0"/>
                </a:moveTo>
                <a:lnTo>
                  <a:pt x="6873873" y="0"/>
                </a:lnTo>
                <a:lnTo>
                  <a:pt x="6873873" y="162473"/>
                </a:lnTo>
                <a:lnTo>
                  <a:pt x="0" y="1624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5450146" y="320042"/>
            <a:ext cx="2306261" cy="1417317"/>
          </a:xfrm>
          <a:custGeom>
            <a:avLst/>
            <a:gdLst/>
            <a:ahLst/>
            <a:cxnLst/>
            <a:rect l="l" t="t" r="r" b="b"/>
            <a:pathLst>
              <a:path w="2306261" h="1417317">
                <a:moveTo>
                  <a:pt x="0" y="0"/>
                </a:moveTo>
                <a:lnTo>
                  <a:pt x="2306262" y="0"/>
                </a:lnTo>
                <a:lnTo>
                  <a:pt x="2306262" y="1417316"/>
                </a:lnTo>
                <a:lnTo>
                  <a:pt x="0" y="1417316"/>
                </a:lnTo>
                <a:lnTo>
                  <a:pt x="0" y="0"/>
                </a:lnTo>
                <a:close/>
              </a:path>
            </a:pathLst>
          </a:custGeom>
          <a:blipFill>
            <a:blip r:embed="rId6"/>
            <a:stretch>
              <a:fillRect/>
            </a:stretch>
          </a:blipFill>
        </p:spPr>
        <p:txBody>
          <a:bodyPr/>
          <a:lstStyle/>
          <a:p>
            <a:endParaRPr lang="en-US"/>
          </a:p>
        </p:txBody>
      </p:sp>
      <p:sp>
        <p:nvSpPr>
          <p:cNvPr id="5" name="Freeform 5"/>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7"/>
            <a:stretch>
              <a:fillRect t="-11407" b="-11407"/>
            </a:stretch>
          </a:blipFill>
        </p:spPr>
        <p:txBody>
          <a:bodyPr/>
          <a:lstStyle/>
          <a:p>
            <a:endParaRPr lang="en-US"/>
          </a:p>
        </p:txBody>
      </p:sp>
      <p:sp>
        <p:nvSpPr>
          <p:cNvPr id="6" name="TextBox 6"/>
          <p:cNvSpPr txBox="1"/>
          <p:nvPr/>
        </p:nvSpPr>
        <p:spPr>
          <a:xfrm>
            <a:off x="3555475" y="4378629"/>
            <a:ext cx="11177051" cy="4059556"/>
          </a:xfrm>
          <a:prstGeom prst="rect">
            <a:avLst/>
          </a:prstGeom>
        </p:spPr>
        <p:txBody>
          <a:bodyPr lIns="0" tIns="0" rIns="0" bIns="0" rtlCol="0" anchor="t">
            <a:spAutoFit/>
          </a:bodyPr>
          <a:lstStyle/>
          <a:p>
            <a:pPr algn="ctr">
              <a:lnSpc>
                <a:spcPts val="4619"/>
              </a:lnSpc>
            </a:pPr>
            <a:r>
              <a:rPr lang="en-US" sz="3299">
                <a:solidFill>
                  <a:srgbClr val="FFFFFF"/>
                </a:solidFill>
                <a:latin typeface="Kollektif Bold"/>
                <a:ea typeface="Kollektif Bold"/>
                <a:cs typeface="Kollektif Bold"/>
                <a:sym typeface="Kollektif Bold"/>
              </a:rPr>
              <a:t>“There is a difference between being a leader and being a boss. Both are based on authority. A boss demands blind obedience; a leader earns his authority through understanding and trust.”</a:t>
            </a:r>
          </a:p>
          <a:p>
            <a:pPr algn="ctr">
              <a:lnSpc>
                <a:spcPts val="4619"/>
              </a:lnSpc>
            </a:pPr>
            <a:endParaRPr lang="en-US" sz="3299">
              <a:solidFill>
                <a:srgbClr val="FFFFFF"/>
              </a:solidFill>
              <a:latin typeface="Kollektif Bold"/>
              <a:ea typeface="Kollektif Bold"/>
              <a:cs typeface="Kollektif Bold"/>
              <a:sym typeface="Kollektif Bold"/>
            </a:endParaRPr>
          </a:p>
          <a:p>
            <a:pPr algn="ctr">
              <a:lnSpc>
                <a:spcPts val="4619"/>
              </a:lnSpc>
            </a:pPr>
            <a:r>
              <a:rPr lang="en-US" sz="3299">
                <a:solidFill>
                  <a:srgbClr val="FFFFFF"/>
                </a:solidFill>
                <a:latin typeface="Kollektif Bold"/>
                <a:ea typeface="Kollektif Bold"/>
                <a:cs typeface="Kollektif Bold"/>
                <a:sym typeface="Kollektif Bold"/>
              </a:rPr>
              <a:t>— </a:t>
            </a:r>
            <a:r>
              <a:rPr lang="en-US" sz="3299" u="sng">
                <a:solidFill>
                  <a:srgbClr val="FFFFFF"/>
                </a:solidFill>
                <a:latin typeface="Kollektif Bold"/>
                <a:ea typeface="Kollektif Bold"/>
                <a:cs typeface="Kollektif Bold"/>
                <a:sym typeface="Kollektif Bold"/>
                <a:hlinkClick r:id="rId8" tooltip="https://quotefancy.com/klaus-balkenhol-quotes"/>
              </a:rPr>
              <a:t>Klaus Balkenhol</a:t>
            </a:r>
          </a:p>
          <a:p>
            <a:pPr algn="ctr">
              <a:lnSpc>
                <a:spcPts val="4619"/>
              </a:lnSpc>
            </a:pPr>
            <a:endParaRPr lang="en-US" sz="3299" u="sng">
              <a:solidFill>
                <a:srgbClr val="FFFFFF"/>
              </a:solidFill>
              <a:latin typeface="Kollektif Bold"/>
              <a:ea typeface="Kollektif Bold"/>
              <a:cs typeface="Kollektif Bold"/>
              <a:sym typeface="Kollektif Bold"/>
              <a:hlinkClick r:id="rId8" tooltip="https://quotefancy.com/klaus-balkenhol-quotes"/>
            </a:endParaRPr>
          </a:p>
        </p:txBody>
      </p:sp>
      <p:sp>
        <p:nvSpPr>
          <p:cNvPr id="7" name="TextBox 7"/>
          <p:cNvSpPr txBox="1"/>
          <p:nvPr/>
        </p:nvSpPr>
        <p:spPr>
          <a:xfrm>
            <a:off x="2837854" y="2390405"/>
            <a:ext cx="12612292" cy="1137285"/>
          </a:xfrm>
          <a:prstGeom prst="rect">
            <a:avLst/>
          </a:prstGeom>
        </p:spPr>
        <p:txBody>
          <a:bodyPr lIns="0" tIns="0" rIns="0" bIns="0" rtlCol="0" anchor="t">
            <a:spAutoFit/>
          </a:bodyPr>
          <a:lstStyle/>
          <a:p>
            <a:pPr algn="ctr">
              <a:lnSpc>
                <a:spcPts val="9240"/>
              </a:lnSpc>
            </a:pPr>
            <a:r>
              <a:rPr lang="en-US" sz="6600">
                <a:solidFill>
                  <a:srgbClr val="FFFFFF"/>
                </a:solidFill>
                <a:latin typeface="Roboto Bold"/>
                <a:ea typeface="Roboto Bold"/>
                <a:cs typeface="Roboto Bold"/>
                <a:sym typeface="Roboto Bold"/>
              </a:rPr>
              <a:t>Quote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32130" y="4026501"/>
            <a:ext cx="13223740" cy="4159467"/>
          </a:xfrm>
          <a:custGeom>
            <a:avLst/>
            <a:gdLst/>
            <a:ahLst/>
            <a:cxnLst/>
            <a:rect l="l" t="t" r="r" b="b"/>
            <a:pathLst>
              <a:path w="13223740" h="4159467">
                <a:moveTo>
                  <a:pt x="0" y="0"/>
                </a:moveTo>
                <a:lnTo>
                  <a:pt x="13223740" y="0"/>
                </a:lnTo>
                <a:lnTo>
                  <a:pt x="13223740" y="4159467"/>
                </a:lnTo>
                <a:lnTo>
                  <a:pt x="0" y="41594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059746" y="760598"/>
            <a:ext cx="300896" cy="300896"/>
          </a:xfrm>
          <a:custGeom>
            <a:avLst/>
            <a:gdLst/>
            <a:ahLst/>
            <a:cxnLst/>
            <a:rect l="l" t="t" r="r" b="b"/>
            <a:pathLst>
              <a:path w="300896" h="300896">
                <a:moveTo>
                  <a:pt x="0" y="0"/>
                </a:moveTo>
                <a:lnTo>
                  <a:pt x="300896" y="0"/>
                </a:lnTo>
                <a:lnTo>
                  <a:pt x="300896" y="300895"/>
                </a:lnTo>
                <a:lnTo>
                  <a:pt x="0" y="30089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2843309" y="1268486"/>
            <a:ext cx="6873872" cy="162473"/>
          </a:xfrm>
          <a:custGeom>
            <a:avLst/>
            <a:gdLst/>
            <a:ahLst/>
            <a:cxnLst/>
            <a:rect l="l" t="t" r="r" b="b"/>
            <a:pathLst>
              <a:path w="6873872" h="162473">
                <a:moveTo>
                  <a:pt x="0" y="0"/>
                </a:moveTo>
                <a:lnTo>
                  <a:pt x="6873873" y="0"/>
                </a:lnTo>
                <a:lnTo>
                  <a:pt x="6873873" y="162473"/>
                </a:lnTo>
                <a:lnTo>
                  <a:pt x="0" y="1624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5914621" y="320042"/>
            <a:ext cx="1971036" cy="1211303"/>
          </a:xfrm>
          <a:custGeom>
            <a:avLst/>
            <a:gdLst/>
            <a:ahLst/>
            <a:cxnLst/>
            <a:rect l="l" t="t" r="r" b="b"/>
            <a:pathLst>
              <a:path w="1971036" h="1211303">
                <a:moveTo>
                  <a:pt x="0" y="0"/>
                </a:moveTo>
                <a:lnTo>
                  <a:pt x="1971036" y="0"/>
                </a:lnTo>
                <a:lnTo>
                  <a:pt x="1971036" y="1211303"/>
                </a:lnTo>
                <a:lnTo>
                  <a:pt x="0" y="1211303"/>
                </a:lnTo>
                <a:lnTo>
                  <a:pt x="0" y="0"/>
                </a:lnTo>
                <a:close/>
              </a:path>
            </a:pathLst>
          </a:custGeom>
          <a:blipFill>
            <a:blip r:embed="rId8"/>
            <a:stretch>
              <a:fillRect/>
            </a:stretch>
          </a:blipFill>
        </p:spPr>
        <p:txBody>
          <a:bodyPr/>
          <a:lstStyle/>
          <a:p>
            <a:endParaRPr lang="en-US"/>
          </a:p>
        </p:txBody>
      </p:sp>
      <p:sp>
        <p:nvSpPr>
          <p:cNvPr id="6" name="Freeform 6"/>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endParaRPr lang="en-US"/>
          </a:p>
        </p:txBody>
      </p:sp>
      <p:sp>
        <p:nvSpPr>
          <p:cNvPr id="7" name="TextBox 7"/>
          <p:cNvSpPr txBox="1"/>
          <p:nvPr/>
        </p:nvSpPr>
        <p:spPr>
          <a:xfrm>
            <a:off x="3555475" y="4272989"/>
            <a:ext cx="11177051" cy="3590291"/>
          </a:xfrm>
          <a:prstGeom prst="rect">
            <a:avLst/>
          </a:prstGeom>
        </p:spPr>
        <p:txBody>
          <a:bodyPr lIns="0" tIns="0" rIns="0" bIns="0" rtlCol="0" anchor="t">
            <a:spAutoFit/>
          </a:bodyPr>
          <a:lstStyle/>
          <a:p>
            <a:pPr algn="ctr">
              <a:lnSpc>
                <a:spcPts val="4759"/>
              </a:lnSpc>
            </a:pPr>
            <a:r>
              <a:rPr lang="en-US" sz="3399">
                <a:solidFill>
                  <a:srgbClr val="FFFFFF"/>
                </a:solidFill>
                <a:latin typeface="Kollektif Bold"/>
                <a:ea typeface="Kollektif Bold"/>
                <a:cs typeface="Kollektif Bold"/>
                <a:sym typeface="Kollektif Bold"/>
              </a:rPr>
              <a:t>It is better to lead from behind and to others in front, especially when you celebrate victory when nice things occur. You take the front line when there is dange. Then people will appreciate your Leadership</a:t>
            </a:r>
          </a:p>
          <a:p>
            <a:pPr algn="ctr">
              <a:lnSpc>
                <a:spcPts val="4759"/>
              </a:lnSpc>
            </a:pPr>
            <a:endParaRPr lang="en-US" sz="3399">
              <a:solidFill>
                <a:srgbClr val="FFFFFF"/>
              </a:solidFill>
              <a:latin typeface="Kollektif Bold"/>
              <a:ea typeface="Kollektif Bold"/>
              <a:cs typeface="Kollektif Bold"/>
              <a:sym typeface="Kollektif Bold"/>
            </a:endParaRPr>
          </a:p>
          <a:p>
            <a:pPr algn="ctr">
              <a:lnSpc>
                <a:spcPts val="4759"/>
              </a:lnSpc>
            </a:pPr>
            <a:r>
              <a:rPr lang="en-US" sz="3399">
                <a:solidFill>
                  <a:srgbClr val="FFFFFF"/>
                </a:solidFill>
                <a:latin typeface="Kollektif Bold"/>
                <a:ea typeface="Kollektif Bold"/>
                <a:cs typeface="Kollektif Bold"/>
                <a:sym typeface="Kollektif Bold"/>
              </a:rPr>
              <a:t>~ Nelson Mandela</a:t>
            </a:r>
          </a:p>
        </p:txBody>
      </p:sp>
      <p:sp>
        <p:nvSpPr>
          <p:cNvPr id="8" name="TextBox 8"/>
          <p:cNvSpPr txBox="1"/>
          <p:nvPr/>
        </p:nvSpPr>
        <p:spPr>
          <a:xfrm>
            <a:off x="2837854" y="2390405"/>
            <a:ext cx="12612292" cy="1137285"/>
          </a:xfrm>
          <a:prstGeom prst="rect">
            <a:avLst/>
          </a:prstGeom>
        </p:spPr>
        <p:txBody>
          <a:bodyPr lIns="0" tIns="0" rIns="0" bIns="0" rtlCol="0" anchor="t">
            <a:spAutoFit/>
          </a:bodyPr>
          <a:lstStyle/>
          <a:p>
            <a:pPr algn="ctr">
              <a:lnSpc>
                <a:spcPts val="9240"/>
              </a:lnSpc>
            </a:pPr>
            <a:r>
              <a:rPr lang="en-US" sz="6600">
                <a:solidFill>
                  <a:srgbClr val="FFFFFF"/>
                </a:solidFill>
                <a:latin typeface="Roboto Bold"/>
                <a:ea typeface="Roboto Bold"/>
                <a:cs typeface="Roboto Bold"/>
                <a:sym typeface="Roboto Bold"/>
              </a:rPr>
              <a:t>Quote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4851918"/>
          </a:xfrm>
          <a:custGeom>
            <a:avLst/>
            <a:gdLst/>
            <a:ahLst/>
            <a:cxnLst/>
            <a:rect l="l" t="t" r="r" b="b"/>
            <a:pathLst>
              <a:path w="18288000" h="4851918">
                <a:moveTo>
                  <a:pt x="0" y="0"/>
                </a:moveTo>
                <a:lnTo>
                  <a:pt x="18288000" y="0"/>
                </a:lnTo>
                <a:lnTo>
                  <a:pt x="18288000" y="4851918"/>
                </a:lnTo>
                <a:lnTo>
                  <a:pt x="0" y="4851918"/>
                </a:lnTo>
                <a:lnTo>
                  <a:pt x="0" y="0"/>
                </a:lnTo>
                <a:close/>
              </a:path>
            </a:pathLst>
          </a:custGeom>
          <a:blipFill>
            <a:blip r:embed="rId2"/>
            <a:stretch>
              <a:fillRect t="-56257" b="-57520"/>
            </a:stretch>
          </a:blipFill>
        </p:spPr>
        <p:txBody>
          <a:bodyPr/>
          <a:lstStyle/>
          <a:p>
            <a:endParaRPr lang="en-US"/>
          </a:p>
        </p:txBody>
      </p:sp>
      <p:sp>
        <p:nvSpPr>
          <p:cNvPr id="3" name="Freeform 3"/>
          <p:cNvSpPr/>
          <p:nvPr/>
        </p:nvSpPr>
        <p:spPr>
          <a:xfrm>
            <a:off x="16958404" y="1028700"/>
            <a:ext cx="300896" cy="300896"/>
          </a:xfrm>
          <a:custGeom>
            <a:avLst/>
            <a:gdLst/>
            <a:ahLst/>
            <a:cxnLst/>
            <a:rect l="l" t="t" r="r" b="b"/>
            <a:pathLst>
              <a:path w="300896" h="300896">
                <a:moveTo>
                  <a:pt x="0" y="0"/>
                </a:moveTo>
                <a:lnTo>
                  <a:pt x="300896" y="0"/>
                </a:lnTo>
                <a:lnTo>
                  <a:pt x="300896" y="300896"/>
                </a:lnTo>
                <a:lnTo>
                  <a:pt x="0" y="3008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5908472" y="257526"/>
            <a:ext cx="2099865" cy="1240717"/>
          </a:xfrm>
          <a:custGeom>
            <a:avLst/>
            <a:gdLst/>
            <a:ahLst/>
            <a:cxnLst/>
            <a:rect l="l" t="t" r="r" b="b"/>
            <a:pathLst>
              <a:path w="2099865" h="1240717">
                <a:moveTo>
                  <a:pt x="0" y="0"/>
                </a:moveTo>
                <a:lnTo>
                  <a:pt x="2099865" y="0"/>
                </a:lnTo>
                <a:lnTo>
                  <a:pt x="2099865" y="1240717"/>
                </a:lnTo>
                <a:lnTo>
                  <a:pt x="0" y="1240717"/>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1028700" y="2723387"/>
            <a:ext cx="10972054" cy="838200"/>
          </a:xfrm>
          <a:prstGeom prst="rect">
            <a:avLst/>
          </a:prstGeom>
        </p:spPr>
        <p:txBody>
          <a:bodyPr lIns="0" tIns="0" rIns="0" bIns="0" rtlCol="0" anchor="t">
            <a:spAutoFit/>
          </a:bodyPr>
          <a:lstStyle/>
          <a:p>
            <a:pPr marL="0" lvl="0" indent="0" algn="l">
              <a:lnSpc>
                <a:spcPts val="6544"/>
              </a:lnSpc>
            </a:pPr>
            <a:r>
              <a:rPr lang="en-US" sz="5453">
                <a:solidFill>
                  <a:srgbClr val="FFFFFF"/>
                </a:solidFill>
                <a:latin typeface="Roboto Bold"/>
                <a:ea typeface="Roboto Bold"/>
                <a:cs typeface="Roboto Bold"/>
                <a:sym typeface="Roboto Bold"/>
              </a:rPr>
              <a:t>The Intangibles - Learn Your Board</a:t>
            </a:r>
          </a:p>
        </p:txBody>
      </p:sp>
      <p:sp>
        <p:nvSpPr>
          <p:cNvPr id="6" name="TextBox 6"/>
          <p:cNvSpPr txBox="1"/>
          <p:nvPr/>
        </p:nvSpPr>
        <p:spPr>
          <a:xfrm>
            <a:off x="1028700" y="6496002"/>
            <a:ext cx="4294736" cy="556895"/>
          </a:xfrm>
          <a:prstGeom prst="rect">
            <a:avLst/>
          </a:prstGeom>
        </p:spPr>
        <p:txBody>
          <a:bodyPr lIns="0" tIns="0" rIns="0" bIns="0" rtlCol="0" anchor="t">
            <a:spAutoFit/>
          </a:bodyPr>
          <a:lstStyle/>
          <a:p>
            <a:pPr marL="0" lvl="0" indent="0" algn="l">
              <a:lnSpc>
                <a:spcPts val="4480"/>
              </a:lnSpc>
              <a:spcBef>
                <a:spcPct val="0"/>
              </a:spcBef>
            </a:pPr>
            <a:r>
              <a:rPr lang="en-US" sz="3200" u="none">
                <a:solidFill>
                  <a:srgbClr val="18072B"/>
                </a:solidFill>
                <a:latin typeface="Roboto Bold"/>
                <a:ea typeface="Roboto Bold"/>
                <a:cs typeface="Roboto Bold"/>
                <a:sym typeface="Roboto Bold"/>
              </a:rPr>
              <a:t>PERSONALITIES</a:t>
            </a:r>
          </a:p>
        </p:txBody>
      </p:sp>
      <p:sp>
        <p:nvSpPr>
          <p:cNvPr id="7" name="TextBox 7"/>
          <p:cNvSpPr txBox="1"/>
          <p:nvPr/>
        </p:nvSpPr>
        <p:spPr>
          <a:xfrm>
            <a:off x="6898504" y="6545532"/>
            <a:ext cx="4294736" cy="507365"/>
          </a:xfrm>
          <a:prstGeom prst="rect">
            <a:avLst/>
          </a:prstGeom>
        </p:spPr>
        <p:txBody>
          <a:bodyPr lIns="0" tIns="0" rIns="0" bIns="0" rtlCol="0" anchor="t">
            <a:spAutoFit/>
          </a:bodyPr>
          <a:lstStyle/>
          <a:p>
            <a:pPr marL="0" lvl="0" indent="0" algn="l">
              <a:lnSpc>
                <a:spcPts val="4060"/>
              </a:lnSpc>
              <a:spcBef>
                <a:spcPct val="0"/>
              </a:spcBef>
            </a:pPr>
            <a:r>
              <a:rPr lang="en-US" sz="2900" u="none">
                <a:solidFill>
                  <a:srgbClr val="18072B"/>
                </a:solidFill>
                <a:latin typeface="Roboto Bold"/>
                <a:ea typeface="Roboto Bold"/>
                <a:cs typeface="Roboto Bold"/>
                <a:sym typeface="Roboto Bold"/>
              </a:rPr>
              <a:t>COMMUNICATION STYLE</a:t>
            </a:r>
          </a:p>
        </p:txBody>
      </p:sp>
      <p:sp>
        <p:nvSpPr>
          <p:cNvPr id="8" name="TextBox 8"/>
          <p:cNvSpPr txBox="1"/>
          <p:nvPr/>
        </p:nvSpPr>
        <p:spPr>
          <a:xfrm>
            <a:off x="12964564" y="6496002"/>
            <a:ext cx="4294736" cy="556895"/>
          </a:xfrm>
          <a:prstGeom prst="rect">
            <a:avLst/>
          </a:prstGeom>
        </p:spPr>
        <p:txBody>
          <a:bodyPr lIns="0" tIns="0" rIns="0" bIns="0" rtlCol="0" anchor="t">
            <a:spAutoFit/>
          </a:bodyPr>
          <a:lstStyle/>
          <a:p>
            <a:pPr marL="0" lvl="0" indent="0" algn="l">
              <a:lnSpc>
                <a:spcPts val="4480"/>
              </a:lnSpc>
              <a:spcBef>
                <a:spcPct val="0"/>
              </a:spcBef>
            </a:pPr>
            <a:r>
              <a:rPr lang="en-US" sz="3200" u="none">
                <a:solidFill>
                  <a:srgbClr val="18072B"/>
                </a:solidFill>
                <a:latin typeface="Roboto Bold"/>
                <a:ea typeface="Roboto Bold"/>
                <a:cs typeface="Roboto Bold"/>
                <a:sym typeface="Roboto Bold"/>
              </a:rPr>
              <a:t>MOTIVATIONS</a:t>
            </a:r>
          </a:p>
        </p:txBody>
      </p:sp>
      <p:sp>
        <p:nvSpPr>
          <p:cNvPr id="9" name="TextBox 9"/>
          <p:cNvSpPr txBox="1"/>
          <p:nvPr/>
        </p:nvSpPr>
        <p:spPr>
          <a:xfrm>
            <a:off x="1028700" y="7403173"/>
            <a:ext cx="4867146" cy="1152525"/>
          </a:xfrm>
          <a:prstGeom prst="rect">
            <a:avLst/>
          </a:prstGeom>
        </p:spPr>
        <p:txBody>
          <a:bodyPr lIns="0" tIns="0" rIns="0" bIns="0" rtlCol="0" anchor="t">
            <a:spAutoFit/>
          </a:bodyPr>
          <a:lstStyle/>
          <a:p>
            <a:pPr marL="408796" lvl="1" indent="-204398" algn="l">
              <a:lnSpc>
                <a:spcPts val="2272"/>
              </a:lnSpc>
              <a:buFont typeface="Arial"/>
              <a:buChar char="•"/>
            </a:pPr>
            <a:r>
              <a:rPr lang="en-US" sz="1893">
                <a:solidFill>
                  <a:srgbClr val="18072B"/>
                </a:solidFill>
                <a:latin typeface="Roboto"/>
                <a:ea typeface="Roboto"/>
                <a:cs typeface="Roboto"/>
                <a:sym typeface="Roboto"/>
              </a:rPr>
              <a:t>Foster a Cohesive Team Dynamic</a:t>
            </a:r>
          </a:p>
          <a:p>
            <a:pPr marL="408796" lvl="1" indent="-204398" algn="l">
              <a:lnSpc>
                <a:spcPts val="2272"/>
              </a:lnSpc>
              <a:buFont typeface="Arial"/>
              <a:buChar char="•"/>
            </a:pPr>
            <a:r>
              <a:rPr lang="en-US" sz="1893">
                <a:solidFill>
                  <a:srgbClr val="18072B"/>
                </a:solidFill>
                <a:latin typeface="Roboto"/>
                <a:ea typeface="Roboto"/>
                <a:cs typeface="Roboto"/>
                <a:sym typeface="Roboto"/>
              </a:rPr>
              <a:t>Recognize Strengths, Weaknesses and Working Styles</a:t>
            </a:r>
          </a:p>
          <a:p>
            <a:pPr marL="408796" lvl="1" indent="-204398" algn="l">
              <a:lnSpc>
                <a:spcPts val="2272"/>
              </a:lnSpc>
              <a:buFont typeface="Arial"/>
              <a:buChar char="•"/>
            </a:pPr>
            <a:r>
              <a:rPr lang="en-US" sz="1893">
                <a:solidFill>
                  <a:srgbClr val="18072B"/>
                </a:solidFill>
                <a:latin typeface="Roboto"/>
                <a:ea typeface="Roboto"/>
                <a:cs typeface="Roboto"/>
                <a:sym typeface="Roboto"/>
              </a:rPr>
              <a:t>Mitigate potential conflicts</a:t>
            </a:r>
          </a:p>
        </p:txBody>
      </p:sp>
      <p:sp>
        <p:nvSpPr>
          <p:cNvPr id="10" name="TextBox 10"/>
          <p:cNvSpPr txBox="1"/>
          <p:nvPr/>
        </p:nvSpPr>
        <p:spPr>
          <a:xfrm>
            <a:off x="6898504" y="7224347"/>
            <a:ext cx="5004122" cy="1999781"/>
          </a:xfrm>
          <a:prstGeom prst="rect">
            <a:avLst/>
          </a:prstGeom>
        </p:spPr>
        <p:txBody>
          <a:bodyPr lIns="0" tIns="0" rIns="0" bIns="0" rtlCol="0" anchor="t">
            <a:spAutoFit/>
          </a:bodyPr>
          <a:lstStyle/>
          <a:p>
            <a:pPr marL="408796" lvl="1" indent="-204398" algn="l">
              <a:lnSpc>
                <a:spcPts val="2650"/>
              </a:lnSpc>
              <a:spcBef>
                <a:spcPct val="0"/>
              </a:spcBef>
              <a:buFont typeface="Arial"/>
              <a:buChar char="•"/>
            </a:pPr>
            <a:r>
              <a:rPr lang="en-US" sz="1893">
                <a:solidFill>
                  <a:srgbClr val="18072B"/>
                </a:solidFill>
                <a:latin typeface="Roboto"/>
                <a:ea typeface="Roboto"/>
                <a:cs typeface="Roboto"/>
                <a:sym typeface="Roboto"/>
              </a:rPr>
              <a:t>Ensures smooth and Effective Communication</a:t>
            </a:r>
          </a:p>
          <a:p>
            <a:pPr marL="408796" lvl="1" indent="-204398" algn="l">
              <a:lnSpc>
                <a:spcPts val="2650"/>
              </a:lnSpc>
              <a:spcBef>
                <a:spcPct val="0"/>
              </a:spcBef>
              <a:buFont typeface="Arial"/>
              <a:buChar char="•"/>
            </a:pPr>
            <a:r>
              <a:rPr lang="en-US" sz="1893">
                <a:solidFill>
                  <a:srgbClr val="18072B"/>
                </a:solidFill>
                <a:latin typeface="Roboto"/>
                <a:ea typeface="Roboto"/>
                <a:cs typeface="Roboto"/>
                <a:sym typeface="Roboto"/>
              </a:rPr>
              <a:t>Enhances engagement</a:t>
            </a:r>
          </a:p>
          <a:p>
            <a:pPr marL="408796" lvl="1" indent="-204398" algn="l">
              <a:lnSpc>
                <a:spcPts val="2650"/>
              </a:lnSpc>
              <a:spcBef>
                <a:spcPct val="0"/>
              </a:spcBef>
              <a:buFont typeface="Arial"/>
              <a:buChar char="•"/>
            </a:pPr>
            <a:r>
              <a:rPr lang="en-US" sz="1893">
                <a:solidFill>
                  <a:srgbClr val="18072B"/>
                </a:solidFill>
                <a:latin typeface="Roboto"/>
                <a:ea typeface="Roboto"/>
                <a:cs typeface="Roboto"/>
                <a:sym typeface="Roboto"/>
              </a:rPr>
              <a:t>Builds Stronger Relationships</a:t>
            </a:r>
          </a:p>
          <a:p>
            <a:pPr marL="408796" lvl="1" indent="-204398" algn="l">
              <a:lnSpc>
                <a:spcPts val="2650"/>
              </a:lnSpc>
              <a:spcBef>
                <a:spcPct val="0"/>
              </a:spcBef>
              <a:buFont typeface="Arial"/>
              <a:buChar char="•"/>
            </a:pPr>
            <a:r>
              <a:rPr lang="en-US" sz="1893">
                <a:solidFill>
                  <a:srgbClr val="18072B"/>
                </a:solidFill>
                <a:latin typeface="Roboto"/>
                <a:ea typeface="Roboto"/>
                <a:cs typeface="Roboto"/>
                <a:sym typeface="Roboto"/>
              </a:rPr>
              <a:t>Ensures everyone’s ideas and concerns are addressed promptly and appropriately.</a:t>
            </a:r>
          </a:p>
        </p:txBody>
      </p:sp>
      <p:sp>
        <p:nvSpPr>
          <p:cNvPr id="11" name="TextBox 11"/>
          <p:cNvSpPr txBox="1"/>
          <p:nvPr/>
        </p:nvSpPr>
        <p:spPr>
          <a:xfrm>
            <a:off x="12547522" y="7224347"/>
            <a:ext cx="5128820" cy="2999906"/>
          </a:xfrm>
          <a:prstGeom prst="rect">
            <a:avLst/>
          </a:prstGeom>
        </p:spPr>
        <p:txBody>
          <a:bodyPr lIns="0" tIns="0" rIns="0" bIns="0" rtlCol="0" anchor="t">
            <a:spAutoFit/>
          </a:bodyPr>
          <a:lstStyle/>
          <a:p>
            <a:pPr marL="408796" lvl="1" indent="-204398" algn="l">
              <a:lnSpc>
                <a:spcPts val="2650"/>
              </a:lnSpc>
              <a:spcBef>
                <a:spcPct val="0"/>
              </a:spcBef>
              <a:buFont typeface="Arial"/>
              <a:buChar char="•"/>
            </a:pPr>
            <a:r>
              <a:rPr lang="en-US" sz="1893">
                <a:solidFill>
                  <a:srgbClr val="18072B"/>
                </a:solidFill>
                <a:latin typeface="Roboto"/>
                <a:ea typeface="Roboto"/>
                <a:cs typeface="Roboto"/>
                <a:sym typeface="Roboto"/>
              </a:rPr>
              <a:t>Allows the President to align individual passions and goals with the PTA's objectives</a:t>
            </a:r>
          </a:p>
          <a:p>
            <a:pPr marL="408796" lvl="1" indent="-204398" algn="l">
              <a:lnSpc>
                <a:spcPts val="2650"/>
              </a:lnSpc>
              <a:spcBef>
                <a:spcPct val="0"/>
              </a:spcBef>
              <a:buFont typeface="Arial"/>
              <a:buChar char="•"/>
            </a:pPr>
            <a:r>
              <a:rPr lang="en-US" sz="1893">
                <a:solidFill>
                  <a:srgbClr val="18072B"/>
                </a:solidFill>
                <a:latin typeface="Roboto"/>
                <a:ea typeface="Roboto"/>
                <a:cs typeface="Roboto"/>
                <a:sym typeface="Roboto"/>
              </a:rPr>
              <a:t>Fosters a sense of purpose and commitment.</a:t>
            </a:r>
          </a:p>
          <a:p>
            <a:pPr marL="408796" lvl="1" indent="-204398" algn="l">
              <a:lnSpc>
                <a:spcPts val="2650"/>
              </a:lnSpc>
              <a:spcBef>
                <a:spcPct val="0"/>
              </a:spcBef>
              <a:buFont typeface="Arial"/>
              <a:buChar char="•"/>
            </a:pPr>
            <a:r>
              <a:rPr lang="en-US" sz="1893">
                <a:solidFill>
                  <a:srgbClr val="18072B"/>
                </a:solidFill>
                <a:latin typeface="Roboto"/>
                <a:ea typeface="Roboto"/>
                <a:cs typeface="Roboto"/>
                <a:sym typeface="Roboto"/>
              </a:rPr>
              <a:t>Helps the President to delegate tasks in a way that maximizes each member's potential and satisfaction, creating a more dynamic and motivated board</a:t>
            </a:r>
          </a:p>
        </p:txBody>
      </p:sp>
      <p:sp>
        <p:nvSpPr>
          <p:cNvPr id="12" name="TextBox 12"/>
          <p:cNvSpPr txBox="1"/>
          <p:nvPr/>
        </p:nvSpPr>
        <p:spPr>
          <a:xfrm>
            <a:off x="1028700" y="5309613"/>
            <a:ext cx="4294736" cy="1087247"/>
          </a:xfrm>
          <a:prstGeom prst="rect">
            <a:avLst/>
          </a:prstGeom>
        </p:spPr>
        <p:txBody>
          <a:bodyPr lIns="0" tIns="0" rIns="0" bIns="0" rtlCol="0" anchor="t">
            <a:spAutoFit/>
          </a:bodyPr>
          <a:lstStyle/>
          <a:p>
            <a:pPr marL="0" lvl="0" indent="0" algn="l">
              <a:lnSpc>
                <a:spcPts val="8847"/>
              </a:lnSpc>
              <a:spcBef>
                <a:spcPct val="0"/>
              </a:spcBef>
            </a:pPr>
            <a:r>
              <a:rPr lang="en-US" sz="6319">
                <a:solidFill>
                  <a:srgbClr val="18072B"/>
                </a:solidFill>
                <a:latin typeface="Roboto Bold"/>
                <a:ea typeface="Roboto Bold"/>
                <a:cs typeface="Roboto Bold"/>
                <a:sym typeface="Roboto Bold"/>
              </a:rPr>
              <a:t>01</a:t>
            </a:r>
          </a:p>
        </p:txBody>
      </p:sp>
      <p:sp>
        <p:nvSpPr>
          <p:cNvPr id="13" name="TextBox 13"/>
          <p:cNvSpPr txBox="1"/>
          <p:nvPr/>
        </p:nvSpPr>
        <p:spPr>
          <a:xfrm>
            <a:off x="6996632" y="5309613"/>
            <a:ext cx="4294736" cy="1087247"/>
          </a:xfrm>
          <a:prstGeom prst="rect">
            <a:avLst/>
          </a:prstGeom>
        </p:spPr>
        <p:txBody>
          <a:bodyPr lIns="0" tIns="0" rIns="0" bIns="0" rtlCol="0" anchor="t">
            <a:spAutoFit/>
          </a:bodyPr>
          <a:lstStyle/>
          <a:p>
            <a:pPr marL="0" lvl="0" indent="0" algn="l">
              <a:lnSpc>
                <a:spcPts val="8847"/>
              </a:lnSpc>
              <a:spcBef>
                <a:spcPct val="0"/>
              </a:spcBef>
            </a:pPr>
            <a:r>
              <a:rPr lang="en-US" sz="6319">
                <a:solidFill>
                  <a:srgbClr val="18072B"/>
                </a:solidFill>
                <a:latin typeface="Roboto Bold"/>
                <a:ea typeface="Roboto Bold"/>
                <a:cs typeface="Roboto Bold"/>
                <a:sym typeface="Roboto Bold"/>
              </a:rPr>
              <a:t>02</a:t>
            </a:r>
          </a:p>
        </p:txBody>
      </p:sp>
      <p:sp>
        <p:nvSpPr>
          <p:cNvPr id="14" name="TextBox 14"/>
          <p:cNvSpPr txBox="1"/>
          <p:nvPr/>
        </p:nvSpPr>
        <p:spPr>
          <a:xfrm>
            <a:off x="12964564" y="5309613"/>
            <a:ext cx="4294736" cy="1087247"/>
          </a:xfrm>
          <a:prstGeom prst="rect">
            <a:avLst/>
          </a:prstGeom>
        </p:spPr>
        <p:txBody>
          <a:bodyPr lIns="0" tIns="0" rIns="0" bIns="0" rtlCol="0" anchor="t">
            <a:spAutoFit/>
          </a:bodyPr>
          <a:lstStyle/>
          <a:p>
            <a:pPr marL="0" lvl="0" indent="0" algn="l">
              <a:lnSpc>
                <a:spcPts val="8847"/>
              </a:lnSpc>
              <a:spcBef>
                <a:spcPct val="0"/>
              </a:spcBef>
            </a:pPr>
            <a:r>
              <a:rPr lang="en-US" sz="6319">
                <a:solidFill>
                  <a:srgbClr val="18072B"/>
                </a:solidFill>
                <a:latin typeface="Roboto Bold"/>
                <a:ea typeface="Roboto Bold"/>
                <a:cs typeface="Roboto Bold"/>
                <a:sym typeface="Roboto Bold"/>
              </a:rPr>
              <a:t>03</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995</Words>
  <Application>Microsoft Office PowerPoint</Application>
  <PresentationFormat>Custom</PresentationFormat>
  <Paragraphs>115</Paragraphs>
  <Slides>17</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17</vt:i4>
      </vt:variant>
    </vt:vector>
  </HeadingPairs>
  <TitlesOfParts>
    <vt:vector size="29" baseType="lpstr">
      <vt:lpstr>Calibri</vt:lpstr>
      <vt:lpstr>Kollektif</vt:lpstr>
      <vt:lpstr>Kollektif Bold</vt:lpstr>
      <vt:lpstr>Roboto Bold</vt:lpstr>
      <vt:lpstr>TT Commons Pro</vt:lpstr>
      <vt:lpstr>Aileron Bold</vt:lpstr>
      <vt:lpstr>Roboto</vt:lpstr>
      <vt:lpstr>Open Sans Bold</vt:lpstr>
      <vt:lpstr>Public Sans Bold</vt:lpstr>
      <vt:lpstr>Arial</vt:lpstr>
      <vt:lpstr>Roboto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Free State PTA</dc:title>
  <dc:creator>Gerrod Tyler</dc:creator>
  <cp:lastModifiedBy>Gerrod Tyler</cp:lastModifiedBy>
  <cp:revision>4</cp:revision>
  <dcterms:created xsi:type="dcterms:W3CDTF">2006-08-16T00:00:00Z</dcterms:created>
  <dcterms:modified xsi:type="dcterms:W3CDTF">2024-07-22T20:20:19Z</dcterms:modified>
  <dc:identifier>DAGC9vpH7-g</dc:identifier>
</cp:coreProperties>
</file>