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7010400" cy="92964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Lato" panose="020F0502020204030203" pitchFamily="34" charset="0"/>
      <p:regular r:id="rId27"/>
      <p:bold r:id="rId28"/>
      <p:italic r:id="rId29"/>
      <p:boldItalic r:id="rId30"/>
    </p:embeddedFont>
    <p:embeddedFont>
      <p:font typeface="Raleway" pitchFamily="2" charset="0"/>
      <p:regular r:id="rId31"/>
      <p:bold r:id="rId32"/>
      <p:italic r:id="rId33"/>
      <p:boldItalic r:id="rId34"/>
    </p:embeddedFont>
    <p:embeddedFont>
      <p:font typeface="Trebuchet MS" panose="020B060302020202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j9J1G4vzgewRILCfxmmIxayMbfU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5B10072-D09C-08F5-8282-32955FAE3214}" name="Tracy Housewright" initials="TH" userId="S::thousewright@aim-companies.com::ed54c06c-ce5d-4ffa-abdf-1ff17eb04d3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802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1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465887" indent="-232943"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p1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1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"/>
              <a:t>Opportunity, rationalization, motivation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1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sz="1800">
              <a:latin typeface="Trebuchet MS"/>
              <a:ea typeface="Trebuchet MS"/>
              <a:cs typeface="Trebuchet MS"/>
              <a:sym typeface="Trebuchet MS"/>
            </a:endParaRPr>
          </a:p>
          <a:p>
            <a:pPr marL="931774" lvl="1" indent="-323533">
              <a:buClr>
                <a:schemeClr val="dk2"/>
              </a:buClr>
              <a:buChar char="●"/>
            </a:pPr>
            <a:r>
              <a:rPr lang="en">
                <a:solidFill>
                  <a:schemeClr val="dk2"/>
                </a:solidFill>
              </a:rPr>
              <a:t>Have a checking account requiring two signatures on each check.</a:t>
            </a:r>
            <a:endParaRPr>
              <a:solidFill>
                <a:schemeClr val="dk2"/>
              </a:solidFill>
            </a:endParaRPr>
          </a:p>
          <a:p>
            <a:pPr marL="931774" lvl="1" indent="-323533">
              <a:buClr>
                <a:schemeClr val="dk2"/>
              </a:buClr>
              <a:buChar char="●"/>
            </a:pPr>
            <a:r>
              <a:rPr lang="en">
                <a:solidFill>
                  <a:schemeClr val="dk2"/>
                </a:solidFill>
              </a:rPr>
              <a:t>Have someone who does not have check signing authority review the bank statement on a monthly basis. (required)</a:t>
            </a:r>
            <a:endParaRPr>
              <a:solidFill>
                <a:schemeClr val="dk2"/>
              </a:solidFill>
            </a:endParaRPr>
          </a:p>
          <a:p>
            <a:pPr marL="931774" lvl="1" indent="-323533">
              <a:buClr>
                <a:schemeClr val="dk2"/>
              </a:buClr>
              <a:buChar char="●"/>
            </a:pPr>
            <a:r>
              <a:rPr lang="en">
                <a:solidFill>
                  <a:schemeClr val="dk2"/>
                </a:solidFill>
              </a:rPr>
              <a:t>Conduct an annual audit of the books by an audit committee or a qualified accountant. (required)</a:t>
            </a:r>
            <a:endParaRPr>
              <a:solidFill>
                <a:schemeClr val="dk2"/>
              </a:solidFill>
            </a:endParaRPr>
          </a:p>
          <a:p>
            <a:pPr marL="0" indent="0">
              <a:buClr>
                <a:schemeClr val="dk2"/>
              </a:buClr>
              <a:buSzPts val="1100"/>
              <a:buNone/>
            </a:pPr>
            <a:endParaRPr>
              <a:solidFill>
                <a:schemeClr val="dk2"/>
              </a:solidFill>
            </a:endParaRPr>
          </a:p>
          <a:p>
            <a:pPr marL="0" indent="0">
              <a:buClr>
                <a:schemeClr val="dk2"/>
              </a:buClr>
              <a:buSzPts val="1100"/>
              <a:buNone/>
            </a:pPr>
            <a:r>
              <a:rPr lang="en">
                <a:solidFill>
                  <a:schemeClr val="dk2"/>
                </a:solidFill>
              </a:rPr>
              <a:t>How much bonding coverage do you need?</a:t>
            </a:r>
            <a:endParaRPr>
              <a:solidFill>
                <a:schemeClr val="dk2"/>
              </a:solidFill>
            </a:endParaRPr>
          </a:p>
          <a:p>
            <a:pPr marL="0" indent="0">
              <a:buClr>
                <a:schemeClr val="dk2"/>
              </a:buClr>
              <a:buSzPts val="1100"/>
              <a:buNone/>
            </a:pPr>
            <a:r>
              <a:rPr lang="en">
                <a:solidFill>
                  <a:schemeClr val="dk2"/>
                </a:solidFill>
              </a:rPr>
              <a:t>	Each PTA has to determine their own level of coverage.  </a:t>
            </a:r>
            <a:endParaRPr>
              <a:solidFill>
                <a:schemeClr val="dk2"/>
              </a:solidFill>
            </a:endParaRPr>
          </a:p>
          <a:p>
            <a:pPr marL="0" indent="0">
              <a:buClr>
                <a:schemeClr val="dk2"/>
              </a:buClr>
              <a:buSzPts val="1100"/>
              <a:buNone/>
            </a:pPr>
            <a:r>
              <a:rPr lang="en">
                <a:solidFill>
                  <a:schemeClr val="dk2"/>
                </a:solidFill>
              </a:rPr>
              <a:t>	The Safest Practice:  Match your gross annual budget revenues to your </a:t>
            </a:r>
            <a:endParaRPr>
              <a:solidFill>
                <a:schemeClr val="dk2"/>
              </a:solidFill>
            </a:endParaRPr>
          </a:p>
          <a:p>
            <a:pPr marL="0" indent="0">
              <a:buClr>
                <a:schemeClr val="dk2"/>
              </a:buClr>
              <a:buSzPts val="1100"/>
              <a:buNone/>
            </a:pPr>
            <a:r>
              <a:rPr lang="en">
                <a:solidFill>
                  <a:schemeClr val="dk2"/>
                </a:solidFill>
              </a:rPr>
              <a:t>	bond limit.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97" name="Google Shape;1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p1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1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931774" lvl="1" indent="-323533">
              <a:buChar char="●"/>
            </a:pPr>
            <a:r>
              <a:rPr lang="en"/>
              <a:t>Inappropriate use of Organization funds</a:t>
            </a:r>
            <a:endParaRPr/>
          </a:p>
          <a:p>
            <a:pPr marL="931774" lvl="1" indent="-323533">
              <a:buChar char="●"/>
            </a:pPr>
            <a:r>
              <a:rPr lang="en"/>
              <a:t>Wrongful acts, misleading statements, or negligent acts</a:t>
            </a:r>
            <a:endParaRPr/>
          </a:p>
          <a:p>
            <a:pPr marL="931774" lvl="1" indent="-323533">
              <a:buChar char="●"/>
            </a:pPr>
            <a:r>
              <a:rPr lang="en"/>
              <a:t>Discrimination</a:t>
            </a:r>
            <a:endParaRPr/>
          </a:p>
          <a:p>
            <a:pPr marL="931774" lvl="1" indent="-323533">
              <a:buChar char="●"/>
            </a:pPr>
            <a:r>
              <a:rPr lang="en"/>
              <a:t>Not following your by-laws	</a:t>
            </a:r>
            <a:endParaRPr/>
          </a:p>
          <a:p>
            <a:pPr marL="931774" lvl="1" indent="-323533">
              <a:buChar char="●"/>
            </a:pPr>
            <a:r>
              <a:rPr lang="en"/>
              <a:t>Misrepresentation</a:t>
            </a:r>
            <a:endParaRPr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24" name="Google Shape;22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p1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Clr>
                <a:schemeClr val="dk2"/>
              </a:buClr>
              <a:buSzPts val="1100"/>
              <a:buNone/>
            </a:pPr>
            <a:r>
              <a:rPr lang="en"/>
              <a:t>und Raising Merchandise		Barbecue Grills</a:t>
            </a:r>
            <a:endParaRPr/>
          </a:p>
          <a:p>
            <a:pPr marL="0" indent="0">
              <a:buClr>
                <a:schemeClr val="dk2"/>
              </a:buClr>
              <a:buSzPts val="1100"/>
              <a:buNone/>
            </a:pPr>
            <a:r>
              <a:rPr lang="en"/>
              <a:t>		Popcorn Machine		Raffle Items</a:t>
            </a:r>
            <a:endParaRPr/>
          </a:p>
          <a:p>
            <a:pPr marL="0" indent="0">
              <a:buClr>
                <a:schemeClr val="dk2"/>
              </a:buClr>
              <a:buSzPts val="1100"/>
              <a:buNone/>
            </a:pPr>
            <a:r>
              <a:rPr lang="en"/>
              <a:t>		Auction Items		Microphones</a:t>
            </a:r>
            <a:endParaRPr/>
          </a:p>
          <a:p>
            <a:pPr marL="0" indent="0">
              <a:buClr>
                <a:schemeClr val="dk2"/>
              </a:buClr>
              <a:buSzPts val="1100"/>
              <a:buNone/>
            </a:pPr>
            <a:r>
              <a:rPr lang="en"/>
              <a:t>		Tables and Chairs		School Store Supplies</a:t>
            </a:r>
            <a:endParaRPr/>
          </a:p>
          <a:p>
            <a:pPr marL="0" indent="0">
              <a:buClr>
                <a:schemeClr val="dk2"/>
              </a:buClr>
              <a:buSzPts val="1100"/>
              <a:buNone/>
            </a:pPr>
            <a:r>
              <a:rPr lang="en"/>
              <a:t>		Disaster Relief Materials		Portable Buildings</a:t>
            </a:r>
            <a:endParaRPr/>
          </a:p>
          <a:p>
            <a:pPr marL="0" indent="0">
              <a:buClr>
                <a:schemeClr val="dk2"/>
              </a:buClr>
              <a:buSzPts val="1100"/>
              <a:buNone/>
            </a:pPr>
            <a:r>
              <a:rPr lang="en"/>
              <a:t>		…and more</a:t>
            </a:r>
            <a:endParaRPr/>
          </a:p>
          <a:p>
            <a:pPr marL="0" indent="0">
              <a:buClr>
                <a:schemeClr val="dk2"/>
              </a:buClr>
              <a:buSzPts val="1100"/>
              <a:buNone/>
            </a:pPr>
            <a:endParaRPr/>
          </a:p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p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Google Shape;243;p2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13" name="Google Shape;11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465887" indent="-232943"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" name="Google Shape;12;p22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subTitle" idx="1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Google Shape;53;p3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4" name="Google Shape;54;p3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5" name="Google Shape;55;p31"/>
          <p:cNvSpPr txBox="1">
            <a:spLocks noGrp="1"/>
          </p:cNvSpPr>
          <p:nvPr>
            <p:ph type="title" hasCustomPrompt="1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31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353535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>
            <a:spLocks noGrp="1"/>
          </p:cNvSpPr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2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title"/>
          </p:nvPr>
        </p:nvSpPr>
        <p:spPr>
          <a:xfrm>
            <a:off x="487099" y="565800"/>
            <a:ext cx="2795597" cy="2336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6"/>
          <p:cNvSpPr txBox="1">
            <a:spLocks noGrp="1"/>
          </p:cNvSpPr>
          <p:nvPr>
            <p:ph type="body" idx="1"/>
          </p:nvPr>
        </p:nvSpPr>
        <p:spPr>
          <a:xfrm>
            <a:off x="3497583" y="565799"/>
            <a:ext cx="5237114" cy="4058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7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7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28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" name="Google Shape;36;p28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7" name="Google Shape;37;p28"/>
          <p:cNvSpPr txBox="1">
            <a:spLocks noGrp="1"/>
          </p:cNvSpPr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29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1" name="Google Shape;41;p29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" name="Google Shape;42;p29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3" name="Google Shape;43;p29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body" idx="1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body" idx="2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Google Shape;48;p3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9" name="Google Shape;49;p3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0" name="Google Shape;50;p30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21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2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"/>
          <p:cNvSpPr txBox="1">
            <a:spLocks noGrp="1"/>
          </p:cNvSpPr>
          <p:nvPr>
            <p:ph type="ctrTitle"/>
          </p:nvPr>
        </p:nvSpPr>
        <p:spPr>
          <a:xfrm>
            <a:off x="2390267" y="2049702"/>
            <a:ext cx="6331508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5000" dirty="0">
                <a:latin typeface="Lato"/>
                <a:ea typeface="Lato"/>
                <a:cs typeface="Lato"/>
                <a:sym typeface="Lato"/>
              </a:rPr>
              <a:t>PTA  Insurance</a:t>
            </a:r>
            <a:endParaRPr sz="50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" name="Google Shape;63;p1"/>
          <p:cNvSpPr txBox="1">
            <a:spLocks noGrp="1"/>
          </p:cNvSpPr>
          <p:nvPr>
            <p:ph type="subTitle" idx="1"/>
          </p:nvPr>
        </p:nvSpPr>
        <p:spPr>
          <a:xfrm>
            <a:off x="2390267" y="3212324"/>
            <a:ext cx="6331508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 dirty="0"/>
              <a:t>Presented </a:t>
            </a:r>
            <a:r>
              <a:rPr lang="en" sz="2400"/>
              <a:t>by Denise Corona</a:t>
            </a:r>
            <a:endParaRPr sz="2400" b="1" dirty="0"/>
          </a:p>
        </p:txBody>
      </p:sp>
      <p:pic>
        <p:nvPicPr>
          <p:cNvPr id="64" name="Google Shape;6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701" y="301802"/>
            <a:ext cx="2146166" cy="6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"/>
          <p:cNvSpPr txBox="1">
            <a:spLocks noGrp="1"/>
          </p:cNvSpPr>
          <p:nvPr>
            <p:ph type="title" idx="4294967295"/>
          </p:nvPr>
        </p:nvSpPr>
        <p:spPr>
          <a:xfrm>
            <a:off x="487099" y="770229"/>
            <a:ext cx="3010484" cy="3688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3000"/>
              <a:buNone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Media Liability Endorsement</a:t>
            </a:r>
            <a:b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b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2400" b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Protects you from liability associated with your website and social media</a:t>
            </a:r>
            <a:br>
              <a:rPr lang="en" sz="2400" b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endParaRPr sz="2400" b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9" name="Google Shape;149;p10"/>
          <p:cNvSpPr txBox="1">
            <a:spLocks noGrp="1"/>
          </p:cNvSpPr>
          <p:nvPr>
            <p:ph type="body" idx="1"/>
          </p:nvPr>
        </p:nvSpPr>
        <p:spPr>
          <a:xfrm>
            <a:off x="3650875" y="968600"/>
            <a:ext cx="5493000" cy="36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 b="1" dirty="0">
                <a:solidFill>
                  <a:schemeClr val="dk1"/>
                </a:solidFill>
              </a:rPr>
              <a:t>Types Of Risks You Are Protected From</a:t>
            </a:r>
            <a:endParaRPr dirty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600" dirty="0">
                <a:solidFill>
                  <a:schemeClr val="dk1"/>
                </a:solidFill>
              </a:rPr>
              <a:t>Posting photographs without getting a release</a:t>
            </a:r>
            <a:endParaRPr sz="1600" dirty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600" dirty="0">
                <a:solidFill>
                  <a:schemeClr val="dk1"/>
                </a:solidFill>
              </a:rPr>
              <a:t>Using trademarks and logos without permission</a:t>
            </a:r>
            <a:endParaRPr sz="1600" dirty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600" dirty="0">
                <a:solidFill>
                  <a:schemeClr val="dk1"/>
                </a:solidFill>
              </a:rPr>
              <a:t>Misrepresentation of information</a:t>
            </a:r>
            <a:endParaRPr sz="1600" dirty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600" dirty="0">
                <a:solidFill>
                  <a:schemeClr val="dk1"/>
                </a:solidFill>
              </a:rPr>
              <a:t>Making confidential information public</a:t>
            </a:r>
            <a:endParaRPr sz="1600" dirty="0"/>
          </a:p>
          <a:p>
            <a:pPr marL="13970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</a:pPr>
            <a:endParaRPr lang="en" sz="1600" b="1" dirty="0">
              <a:solidFill>
                <a:schemeClr val="dk1"/>
              </a:solidFill>
            </a:endParaRPr>
          </a:p>
          <a:p>
            <a:pPr marL="1397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</a:pPr>
            <a:r>
              <a:rPr lang="en" b="1" dirty="0">
                <a:solidFill>
                  <a:schemeClr val="dk1"/>
                </a:solidFill>
              </a:rPr>
              <a:t>Types of social media included</a:t>
            </a:r>
            <a:endParaRPr dirty="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600" dirty="0">
                <a:solidFill>
                  <a:schemeClr val="dk1"/>
                </a:solidFill>
              </a:rPr>
              <a:t>Facebook</a:t>
            </a:r>
            <a:endParaRPr sz="1600" dirty="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600" dirty="0">
                <a:solidFill>
                  <a:schemeClr val="dk1"/>
                </a:solidFill>
              </a:rPr>
              <a:t>Instagram</a:t>
            </a:r>
            <a:endParaRPr sz="1600" dirty="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600" dirty="0">
                <a:solidFill>
                  <a:schemeClr val="dk1"/>
                </a:solidFill>
              </a:rPr>
              <a:t>LinkedIn</a:t>
            </a:r>
            <a:endParaRPr sz="1600" dirty="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600" dirty="0">
                <a:solidFill>
                  <a:schemeClr val="dk1"/>
                </a:solidFill>
              </a:rPr>
              <a:t>Youtube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0" name="Google Shape;150;p10"/>
          <p:cNvGrpSpPr/>
          <p:nvPr/>
        </p:nvGrpSpPr>
        <p:grpSpPr>
          <a:xfrm>
            <a:off x="463821" y="248248"/>
            <a:ext cx="8148956" cy="276057"/>
            <a:chOff x="463821" y="248248"/>
            <a:chExt cx="8148956" cy="276057"/>
          </a:xfrm>
        </p:grpSpPr>
        <p:cxnSp>
          <p:nvCxnSpPr>
            <p:cNvPr id="151" name="Google Shape;151;p10"/>
            <p:cNvCxnSpPr/>
            <p:nvPr/>
          </p:nvCxnSpPr>
          <p:spPr>
            <a:xfrm>
              <a:off x="549317" y="491389"/>
              <a:ext cx="8063460" cy="32916"/>
            </a:xfrm>
            <a:prstGeom prst="straightConnector1">
              <a:avLst/>
            </a:prstGeom>
            <a:noFill/>
            <a:ln w="25400" cap="flat" cmpd="sng">
              <a:solidFill>
                <a:srgbClr val="ED4E49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52" name="Google Shape;152;p10"/>
            <p:cNvSpPr/>
            <p:nvPr/>
          </p:nvSpPr>
          <p:spPr>
            <a:xfrm>
              <a:off x="463821" y="248248"/>
              <a:ext cx="2211014" cy="2581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0"/>
            <p:cNvSpPr txBox="1"/>
            <p:nvPr/>
          </p:nvSpPr>
          <p:spPr>
            <a:xfrm>
              <a:off x="463821" y="252119"/>
              <a:ext cx="3447000" cy="2000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EVENT INSURANCE</a:t>
              </a:r>
              <a:endParaRPr/>
            </a:p>
          </p:txBody>
        </p:sp>
      </p:grpSp>
      <p:sp>
        <p:nvSpPr>
          <p:cNvPr id="154" name="Google Shape;154;p10"/>
          <p:cNvSpPr txBox="1"/>
          <p:nvPr/>
        </p:nvSpPr>
        <p:spPr>
          <a:xfrm>
            <a:off x="5527498" y="3267182"/>
            <a:ext cx="3129404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Organizational Website</a:t>
            </a:r>
            <a:endParaRPr sz="1600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Twitter</a:t>
            </a:r>
            <a:endParaRPr sz="1600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Others</a:t>
            </a:r>
            <a:endParaRPr sz="1600" dirty="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1"/>
          <p:cNvSpPr txBox="1">
            <a:spLocks noGrp="1"/>
          </p:cNvSpPr>
          <p:nvPr>
            <p:ph type="title"/>
          </p:nvPr>
        </p:nvSpPr>
        <p:spPr>
          <a:xfrm>
            <a:off x="542978" y="2022775"/>
            <a:ext cx="5670786" cy="2460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How does </a:t>
            </a:r>
            <a:br>
              <a:rPr lang="en" sz="3600" dirty="0">
                <a:latin typeface="Lato"/>
                <a:ea typeface="Lato"/>
                <a:cs typeface="Lato"/>
                <a:sym typeface="Lato"/>
              </a:rPr>
            </a:br>
            <a:r>
              <a:rPr lang="en" sz="3600" dirty="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Embezzlement Insurance </a:t>
            </a:r>
            <a:br>
              <a:rPr lang="en" sz="3600" dirty="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3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protect your PTA?</a:t>
            </a:r>
            <a:endParaRPr sz="3600" b="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0" name="Google Shape;160;p11"/>
          <p:cNvSpPr txBox="1"/>
          <p:nvPr/>
        </p:nvSpPr>
        <p:spPr>
          <a:xfrm>
            <a:off x="542978" y="658398"/>
            <a:ext cx="847910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EMBEZZLEMENT INSURANCE </a:t>
            </a:r>
            <a:r>
              <a:rPr lang="en" sz="1600" b="1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(CRIME/BOND)</a:t>
            </a:r>
            <a:endParaRPr/>
          </a:p>
        </p:txBody>
      </p:sp>
      <p:cxnSp>
        <p:nvCxnSpPr>
          <p:cNvPr id="161" name="Google Shape;161;p11"/>
          <p:cNvCxnSpPr/>
          <p:nvPr/>
        </p:nvCxnSpPr>
        <p:spPr>
          <a:xfrm>
            <a:off x="609599" y="1092376"/>
            <a:ext cx="7916092" cy="0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2"/>
          <p:cNvPicPr preferRelativeResize="0"/>
          <p:nvPr/>
        </p:nvPicPr>
        <p:blipFill rotWithShape="1">
          <a:blip r:embed="rId3">
            <a:alphaModFix/>
          </a:blip>
          <a:srcRect l="18149" t="-1618" r="33573" b="11707"/>
          <a:stretch/>
        </p:blipFill>
        <p:spPr>
          <a:xfrm>
            <a:off x="5266020" y="491389"/>
            <a:ext cx="3328664" cy="41328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7" name="Google Shape;167;p12"/>
          <p:cNvGrpSpPr/>
          <p:nvPr/>
        </p:nvGrpSpPr>
        <p:grpSpPr>
          <a:xfrm>
            <a:off x="463821" y="248248"/>
            <a:ext cx="4317185" cy="280708"/>
            <a:chOff x="463821" y="248248"/>
            <a:chExt cx="4317185" cy="280708"/>
          </a:xfrm>
        </p:grpSpPr>
        <p:cxnSp>
          <p:nvCxnSpPr>
            <p:cNvPr id="168" name="Google Shape;168;p12"/>
            <p:cNvCxnSpPr/>
            <p:nvPr/>
          </p:nvCxnSpPr>
          <p:spPr>
            <a:xfrm>
              <a:off x="549317" y="491389"/>
              <a:ext cx="4231689" cy="14999"/>
            </a:xfrm>
            <a:prstGeom prst="straightConnector1">
              <a:avLst/>
            </a:prstGeom>
            <a:noFill/>
            <a:ln w="25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69" name="Google Shape;169;p12"/>
            <p:cNvSpPr/>
            <p:nvPr/>
          </p:nvSpPr>
          <p:spPr>
            <a:xfrm>
              <a:off x="463821" y="248248"/>
              <a:ext cx="3150236" cy="2581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12"/>
            <p:cNvSpPr txBox="1"/>
            <p:nvPr/>
          </p:nvSpPr>
          <p:spPr>
            <a:xfrm>
              <a:off x="481239" y="251957"/>
              <a:ext cx="3150236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EMBEZZLEMENT INSURANCE</a:t>
              </a:r>
              <a:endParaRPr/>
            </a:p>
          </p:txBody>
        </p:sp>
      </p:grpSp>
      <p:sp>
        <p:nvSpPr>
          <p:cNvPr id="171" name="Google Shape;171;p12"/>
          <p:cNvSpPr txBox="1">
            <a:spLocks noGrp="1"/>
          </p:cNvSpPr>
          <p:nvPr>
            <p:ph type="title" idx="4294967295"/>
          </p:nvPr>
        </p:nvSpPr>
        <p:spPr>
          <a:xfrm>
            <a:off x="487099" y="565800"/>
            <a:ext cx="4231689" cy="405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2400" b="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Embezzlement Insurance protects the cash or money of your PTA against embezzlement, robbery or theft. </a:t>
            </a:r>
            <a:br>
              <a:rPr lang="en" sz="2400" b="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br>
              <a:rPr lang="en" sz="2400" b="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2400" i="1" dirty="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Who should be covered?</a:t>
            </a:r>
            <a:br>
              <a:rPr lang="en" sz="2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2400" b="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Anyone who handles or has access to your groups’ money. </a:t>
            </a:r>
            <a:endParaRPr sz="2400" b="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3"/>
          <p:cNvSpPr txBox="1">
            <a:spLocks noGrp="1"/>
          </p:cNvSpPr>
          <p:nvPr>
            <p:ph type="title" idx="4294967295"/>
          </p:nvPr>
        </p:nvSpPr>
        <p:spPr>
          <a:xfrm>
            <a:off x="463821" y="596505"/>
            <a:ext cx="3186113" cy="636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3000"/>
              <a:buNone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Fraud Triangle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7" name="Google Shape;177;p13"/>
          <p:cNvSpPr txBox="1">
            <a:spLocks noGrp="1"/>
          </p:cNvSpPr>
          <p:nvPr>
            <p:ph type="body" idx="4294967295"/>
          </p:nvPr>
        </p:nvSpPr>
        <p:spPr>
          <a:xfrm>
            <a:off x="463821" y="1098155"/>
            <a:ext cx="2957513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Embezzlement Insurance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8" name="Google Shape;178;p13"/>
          <p:cNvSpPr txBox="1">
            <a:spLocks noGrp="1"/>
          </p:cNvSpPr>
          <p:nvPr>
            <p:ph type="body" idx="4294967295"/>
          </p:nvPr>
        </p:nvSpPr>
        <p:spPr>
          <a:xfrm>
            <a:off x="3179762" y="1414612"/>
            <a:ext cx="27844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Opportunity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9" name="Google Shape;179;p13"/>
          <p:cNvSpPr txBox="1">
            <a:spLocks noGrp="1"/>
          </p:cNvSpPr>
          <p:nvPr>
            <p:ph type="body" idx="4294967295"/>
          </p:nvPr>
        </p:nvSpPr>
        <p:spPr>
          <a:xfrm>
            <a:off x="5263833" y="4079681"/>
            <a:ext cx="2782887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Rationalization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0" name="Google Shape;180;p13"/>
          <p:cNvSpPr txBox="1">
            <a:spLocks noGrp="1"/>
          </p:cNvSpPr>
          <p:nvPr>
            <p:ph type="body" idx="4294967295"/>
          </p:nvPr>
        </p:nvSpPr>
        <p:spPr>
          <a:xfrm>
            <a:off x="865459" y="4079681"/>
            <a:ext cx="27844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Motivation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1" name="Google Shape;181;p13"/>
          <p:cNvSpPr/>
          <p:nvPr/>
        </p:nvSpPr>
        <p:spPr>
          <a:xfrm>
            <a:off x="2617350" y="1870225"/>
            <a:ext cx="3909300" cy="2136900"/>
          </a:xfrm>
          <a:prstGeom prst="triangle">
            <a:avLst>
              <a:gd name="adj" fmla="val 50001"/>
            </a:avLst>
          </a:prstGeom>
          <a:solidFill>
            <a:schemeClr val="accen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2" name="Google Shape;182;p13"/>
          <p:cNvGrpSpPr/>
          <p:nvPr/>
        </p:nvGrpSpPr>
        <p:grpSpPr>
          <a:xfrm>
            <a:off x="463821" y="248248"/>
            <a:ext cx="4317185" cy="280708"/>
            <a:chOff x="463821" y="248248"/>
            <a:chExt cx="4317185" cy="280708"/>
          </a:xfrm>
        </p:grpSpPr>
        <p:cxnSp>
          <p:nvCxnSpPr>
            <p:cNvPr id="183" name="Google Shape;183;p13"/>
            <p:cNvCxnSpPr/>
            <p:nvPr/>
          </p:nvCxnSpPr>
          <p:spPr>
            <a:xfrm>
              <a:off x="549317" y="491389"/>
              <a:ext cx="4231689" cy="14999"/>
            </a:xfrm>
            <a:prstGeom prst="straightConnector1">
              <a:avLst/>
            </a:prstGeom>
            <a:noFill/>
            <a:ln w="25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84" name="Google Shape;184;p13"/>
            <p:cNvSpPr/>
            <p:nvPr/>
          </p:nvSpPr>
          <p:spPr>
            <a:xfrm>
              <a:off x="463821" y="248248"/>
              <a:ext cx="3150236" cy="2581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13"/>
            <p:cNvSpPr txBox="1"/>
            <p:nvPr/>
          </p:nvSpPr>
          <p:spPr>
            <a:xfrm>
              <a:off x="481239" y="251957"/>
              <a:ext cx="3150236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EMBEZZLEMENT INSURANCE</a:t>
              </a: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oogle Shape;190;p14"/>
          <p:cNvGrpSpPr/>
          <p:nvPr/>
        </p:nvGrpSpPr>
        <p:grpSpPr>
          <a:xfrm>
            <a:off x="387621" y="248248"/>
            <a:ext cx="8083154" cy="280708"/>
            <a:chOff x="463821" y="248248"/>
            <a:chExt cx="8083154" cy="280708"/>
          </a:xfrm>
        </p:grpSpPr>
        <p:cxnSp>
          <p:nvCxnSpPr>
            <p:cNvPr id="191" name="Google Shape;191;p14"/>
            <p:cNvCxnSpPr/>
            <p:nvPr/>
          </p:nvCxnSpPr>
          <p:spPr>
            <a:xfrm>
              <a:off x="549317" y="491389"/>
              <a:ext cx="7997658" cy="37567"/>
            </a:xfrm>
            <a:prstGeom prst="straightConnector1">
              <a:avLst/>
            </a:prstGeom>
            <a:noFill/>
            <a:ln w="25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2" name="Google Shape;192;p14"/>
            <p:cNvSpPr/>
            <p:nvPr/>
          </p:nvSpPr>
          <p:spPr>
            <a:xfrm>
              <a:off x="463821" y="248248"/>
              <a:ext cx="3150236" cy="2581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14"/>
            <p:cNvSpPr txBox="1"/>
            <p:nvPr/>
          </p:nvSpPr>
          <p:spPr>
            <a:xfrm>
              <a:off x="481239" y="251957"/>
              <a:ext cx="3150236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EMBEZZLEMENT INSURANCE</a:t>
              </a:r>
              <a:endParaRPr/>
            </a:p>
          </p:txBody>
        </p:sp>
      </p:grpSp>
      <p:sp>
        <p:nvSpPr>
          <p:cNvPr id="194" name="Google Shape;194;p14"/>
          <p:cNvSpPr txBox="1">
            <a:spLocks noGrp="1"/>
          </p:cNvSpPr>
          <p:nvPr>
            <p:ph type="body" idx="1"/>
          </p:nvPr>
        </p:nvSpPr>
        <p:spPr>
          <a:xfrm>
            <a:off x="463821" y="768388"/>
            <a:ext cx="8083154" cy="4021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1115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How can your </a:t>
            </a:r>
            <a:r>
              <a:rPr lang="en" sz="1800" b="1" dirty="0">
                <a:solidFill>
                  <a:schemeClr val="dk1"/>
                </a:solidFill>
              </a:rPr>
              <a:t>PTA</a:t>
            </a:r>
            <a:r>
              <a:rPr lang="en" sz="18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protect itself from loss? </a:t>
            </a:r>
            <a:endParaRPr sz="1800" dirty="0"/>
          </a:p>
          <a:p>
            <a:pPr marL="768350" lvl="1" indent="-1968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Have a checking account requiring two signatures on each check</a:t>
            </a:r>
            <a:endParaRPr sz="1600" dirty="0"/>
          </a:p>
          <a:p>
            <a:pPr marL="768350" lvl="1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Have someone who does not have check signing authority review the bank statement on a monthly basis </a:t>
            </a:r>
            <a:r>
              <a:rPr lang="en" sz="16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(required)</a:t>
            </a:r>
            <a:endParaRPr sz="1600" dirty="0"/>
          </a:p>
          <a:p>
            <a:pPr marL="768350" lvl="1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Conduct an annual audit of the books by an audit committee or a qualified accountant (required)</a:t>
            </a:r>
          </a:p>
          <a:p>
            <a:pPr marL="5715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600" dirty="0"/>
          </a:p>
          <a:p>
            <a:pPr marL="311150" lvl="0" indent="-196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How much coverage do you need?</a:t>
            </a:r>
            <a:endParaRPr sz="1800" dirty="0"/>
          </a:p>
          <a:p>
            <a:pPr marL="596900" lvl="1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Each PTA should determine their own level of coverage.</a:t>
            </a:r>
            <a:endParaRPr sz="1600" dirty="0"/>
          </a:p>
          <a:p>
            <a:pPr marL="5969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6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5969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 sz="1600" b="1" i="1" u="sng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Safest Practice: </a:t>
            </a:r>
            <a:r>
              <a:rPr lang="en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Match your gross annual budget revenues to your bond limit.</a:t>
            </a:r>
            <a:endParaRPr sz="1600" dirty="0"/>
          </a:p>
          <a:p>
            <a:pPr marL="5969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(Limits are available up to $250,000)</a:t>
            </a:r>
            <a:endParaRPr sz="16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5"/>
          <p:cNvSpPr txBox="1"/>
          <p:nvPr/>
        </p:nvSpPr>
        <p:spPr>
          <a:xfrm>
            <a:off x="542978" y="1411842"/>
            <a:ext cx="4116108" cy="3137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Why does your PTA need </a:t>
            </a:r>
            <a:r>
              <a:rPr lang="en" sz="3600" b="1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Directors &amp; Officers Liability Insurance</a:t>
            </a:r>
            <a:r>
              <a:rPr lang="en" sz="36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? </a:t>
            </a:r>
            <a:endParaRPr dirty="0"/>
          </a:p>
        </p:txBody>
      </p:sp>
      <p:sp>
        <p:nvSpPr>
          <p:cNvPr id="200" name="Google Shape;200;p15"/>
          <p:cNvSpPr txBox="1"/>
          <p:nvPr/>
        </p:nvSpPr>
        <p:spPr>
          <a:xfrm>
            <a:off x="623652" y="635010"/>
            <a:ext cx="696381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Directors &amp; Officers Liability</a:t>
            </a:r>
            <a:endParaRPr/>
          </a:p>
        </p:txBody>
      </p:sp>
      <p:cxnSp>
        <p:nvCxnSpPr>
          <p:cNvPr id="201" name="Google Shape;201;p15"/>
          <p:cNvCxnSpPr/>
          <p:nvPr/>
        </p:nvCxnSpPr>
        <p:spPr>
          <a:xfrm>
            <a:off x="609600" y="1058508"/>
            <a:ext cx="7889966" cy="0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02" name="Google Shape;202;p15"/>
          <p:cNvPicPr preferRelativeResize="0"/>
          <p:nvPr/>
        </p:nvPicPr>
        <p:blipFill rotWithShape="1">
          <a:blip r:embed="rId3">
            <a:alphaModFix/>
          </a:blip>
          <a:srcRect l="7778" r="10987" b="-544"/>
          <a:stretch/>
        </p:blipFill>
        <p:spPr>
          <a:xfrm>
            <a:off x="4572000" y="1411843"/>
            <a:ext cx="3927566" cy="3240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16"/>
          <p:cNvPicPr preferRelativeResize="0"/>
          <p:nvPr/>
        </p:nvPicPr>
        <p:blipFill rotWithShape="1">
          <a:blip r:embed="rId3">
            <a:alphaModFix/>
          </a:blip>
          <a:srcRect l="2683" t="1887" r="32590" b="1887"/>
          <a:stretch/>
        </p:blipFill>
        <p:spPr>
          <a:xfrm>
            <a:off x="365760" y="487400"/>
            <a:ext cx="4206240" cy="4168699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6"/>
          <p:cNvSpPr txBox="1">
            <a:spLocks noGrp="1"/>
          </p:cNvSpPr>
          <p:nvPr>
            <p:ph type="title"/>
          </p:nvPr>
        </p:nvSpPr>
        <p:spPr>
          <a:xfrm>
            <a:off x="5024846" y="1029424"/>
            <a:ext cx="3753394" cy="3626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Directors and officers </a:t>
            </a:r>
            <a:r>
              <a:rPr lang="en" b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are protected in the case of lawsuits resulting in wrongful acts or inappropriate actions. </a:t>
            </a:r>
            <a:endParaRPr b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09" name="Google Shape;209;p16"/>
          <p:cNvCxnSpPr/>
          <p:nvPr/>
        </p:nvCxnSpPr>
        <p:spPr>
          <a:xfrm>
            <a:off x="5090410" y="1048283"/>
            <a:ext cx="3572353" cy="21882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0" name="Google Shape;210;p16"/>
          <p:cNvSpPr/>
          <p:nvPr/>
        </p:nvSpPr>
        <p:spPr>
          <a:xfrm>
            <a:off x="5024850" y="759521"/>
            <a:ext cx="3219000" cy="31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6"/>
          <p:cNvSpPr txBox="1"/>
          <p:nvPr/>
        </p:nvSpPr>
        <p:spPr>
          <a:xfrm>
            <a:off x="5155475" y="782428"/>
            <a:ext cx="29448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DIRECTORS &amp; OFFICERS LIABILITY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17"/>
          <p:cNvPicPr preferRelativeResize="0"/>
          <p:nvPr/>
        </p:nvPicPr>
        <p:blipFill rotWithShape="1">
          <a:blip r:embed="rId3">
            <a:alphaModFix/>
          </a:blip>
          <a:srcRect l="31586" t="4169" r="22682" b="4664"/>
          <a:stretch/>
        </p:blipFill>
        <p:spPr>
          <a:xfrm>
            <a:off x="5477690" y="402948"/>
            <a:ext cx="3263385" cy="4337604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7"/>
          <p:cNvSpPr txBox="1">
            <a:spLocks noGrp="1"/>
          </p:cNvSpPr>
          <p:nvPr>
            <p:ph type="body" idx="4294967295"/>
          </p:nvPr>
        </p:nvSpPr>
        <p:spPr>
          <a:xfrm>
            <a:off x="481300" y="759525"/>
            <a:ext cx="4743900" cy="4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Directors and Officers liability covers the following situations:</a:t>
            </a:r>
            <a:endParaRPr b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lang="en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Inappropriate use of PTA funds</a:t>
            </a:r>
            <a:endParaRPr sz="16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lang="en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Misleading Statements</a:t>
            </a:r>
            <a:endParaRPr sz="16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lang="en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Wrongful or negligent acts</a:t>
            </a:r>
            <a:endParaRPr sz="16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lang="en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Discrimination</a:t>
            </a:r>
            <a:endParaRPr sz="16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lang="en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 following organizational by-laws</a:t>
            </a:r>
            <a:endParaRPr sz="16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lang="en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Misrepresentation </a:t>
            </a:r>
            <a:endParaRPr sz="1600" dirty="0"/>
          </a:p>
          <a:p>
            <a:pPr marL="457200" lvl="0" indent="-26860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70"/>
              <a:buNone/>
            </a:pPr>
            <a:endParaRPr sz="16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1143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48"/>
              <a:buNone/>
            </a:pPr>
            <a:r>
              <a:rPr lang="en" sz="1600" b="1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Exceptions include:</a:t>
            </a:r>
            <a:endParaRPr sz="1600" dirty="0"/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70"/>
              <a:buNone/>
            </a:pPr>
            <a:r>
              <a:rPr lang="en" sz="1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Lawsuits resulting from…</a:t>
            </a:r>
            <a:endParaRPr sz="1400" dirty="0"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lang="en" sz="1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Knowingly wrongful acts</a:t>
            </a:r>
            <a:endParaRPr sz="1400" dirty="0"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lang="en" sz="1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Dishonesty</a:t>
            </a:r>
            <a:endParaRPr sz="1400" dirty="0"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lang="en" sz="1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Criminal Acts</a:t>
            </a:r>
            <a:endParaRPr sz="1400" dirty="0"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lang="en" sz="1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Willful/Reckless Behavior</a:t>
            </a:r>
            <a:endParaRPr sz="14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18" name="Google Shape;218;p17"/>
          <p:cNvGrpSpPr/>
          <p:nvPr/>
        </p:nvGrpSpPr>
        <p:grpSpPr>
          <a:xfrm>
            <a:off x="481300" y="391150"/>
            <a:ext cx="4743907" cy="276999"/>
            <a:chOff x="3918856" y="487401"/>
            <a:chExt cx="4743907" cy="276999"/>
          </a:xfrm>
        </p:grpSpPr>
        <p:cxnSp>
          <p:nvCxnSpPr>
            <p:cNvPr id="219" name="Google Shape;219;p17"/>
            <p:cNvCxnSpPr/>
            <p:nvPr/>
          </p:nvCxnSpPr>
          <p:spPr>
            <a:xfrm>
              <a:off x="4004353" y="730542"/>
              <a:ext cx="4658410" cy="21882"/>
            </a:xfrm>
            <a:prstGeom prst="straightConnector1">
              <a:avLst/>
            </a:prstGeom>
            <a:noFill/>
            <a:ln w="254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0" name="Google Shape;220;p17"/>
            <p:cNvSpPr/>
            <p:nvPr/>
          </p:nvSpPr>
          <p:spPr>
            <a:xfrm>
              <a:off x="3918856" y="487401"/>
              <a:ext cx="4197533" cy="2581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7"/>
            <p:cNvSpPr txBox="1"/>
            <p:nvPr/>
          </p:nvSpPr>
          <p:spPr>
            <a:xfrm>
              <a:off x="3936275" y="487401"/>
              <a:ext cx="4265611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DIRECTORS &amp; OFFICERS LIABILITY</a:t>
              </a: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18" descr="Shap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34899" y="1033373"/>
            <a:ext cx="3366123" cy="3071587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8"/>
          <p:cNvSpPr txBox="1"/>
          <p:nvPr/>
        </p:nvSpPr>
        <p:spPr>
          <a:xfrm>
            <a:off x="542978" y="651416"/>
            <a:ext cx="4367350" cy="38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Property Insurance </a:t>
            </a:r>
            <a:r>
              <a:rPr lang="en" sz="24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protects any personal property owned by the PTA from loss or damage due to an accident, theft, or natural disaster. </a:t>
            </a:r>
            <a:endParaRPr dirty="0"/>
          </a:p>
        </p:txBody>
      </p:sp>
      <p:sp>
        <p:nvSpPr>
          <p:cNvPr id="228" name="Google Shape;228;p18"/>
          <p:cNvSpPr txBox="1"/>
          <p:nvPr/>
        </p:nvSpPr>
        <p:spPr>
          <a:xfrm>
            <a:off x="5604076" y="1622693"/>
            <a:ext cx="2679593" cy="1733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2400" b="1" i="1" u="none" strike="noStrike" cap="none" dirty="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Did you know?</a:t>
            </a:r>
            <a:endParaRPr sz="2400" b="1" i="1" u="none" strike="noStrike" cap="none" dirty="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Typically, your school’s insurance does not cover or protect your PTAs property. </a:t>
            </a:r>
            <a:endParaRPr dirty="0"/>
          </a:p>
        </p:txBody>
      </p:sp>
      <p:sp>
        <p:nvSpPr>
          <p:cNvPr id="229" name="Google Shape;229;p18"/>
          <p:cNvSpPr txBox="1"/>
          <p:nvPr/>
        </p:nvSpPr>
        <p:spPr>
          <a:xfrm>
            <a:off x="542978" y="658398"/>
            <a:ext cx="377081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PROPERTY INSURANCE</a:t>
            </a:r>
            <a:endParaRPr/>
          </a:p>
        </p:txBody>
      </p:sp>
      <p:cxnSp>
        <p:nvCxnSpPr>
          <p:cNvPr id="230" name="Google Shape;230;p18"/>
          <p:cNvCxnSpPr/>
          <p:nvPr/>
        </p:nvCxnSpPr>
        <p:spPr>
          <a:xfrm>
            <a:off x="609600" y="1058508"/>
            <a:ext cx="3704189" cy="0"/>
          </a:xfrm>
          <a:prstGeom prst="straightConnector1">
            <a:avLst/>
          </a:prstGeom>
          <a:noFill/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19"/>
          <p:cNvPicPr preferRelativeResize="0"/>
          <p:nvPr/>
        </p:nvPicPr>
        <p:blipFill rotWithShape="1">
          <a:blip r:embed="rId3">
            <a:alphaModFix/>
          </a:blip>
          <a:srcRect l="5750" t="2222" r="28247" b="6151"/>
          <a:stretch/>
        </p:blipFill>
        <p:spPr>
          <a:xfrm>
            <a:off x="463819" y="853441"/>
            <a:ext cx="4103375" cy="379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9"/>
          <p:cNvSpPr txBox="1">
            <a:spLocks noGrp="1"/>
          </p:cNvSpPr>
          <p:nvPr>
            <p:ph type="body" idx="1"/>
          </p:nvPr>
        </p:nvSpPr>
        <p:spPr>
          <a:xfrm>
            <a:off x="4972087" y="730660"/>
            <a:ext cx="3771320" cy="4207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24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Types of property typically protected: </a:t>
            </a:r>
            <a:r>
              <a:rPr lang="en" sz="2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24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Fundraising Merchandise</a:t>
            </a:r>
            <a:endParaRPr sz="16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Popcorn Machines</a:t>
            </a:r>
            <a:endParaRPr sz="16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Auction Items</a:t>
            </a:r>
            <a:endParaRPr sz="16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Tables and Chairs</a:t>
            </a:r>
            <a:endParaRPr sz="16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Barbecue Grills</a:t>
            </a:r>
            <a:endParaRPr sz="16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Microphones</a:t>
            </a:r>
            <a:endParaRPr sz="16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School Store Supplies</a:t>
            </a:r>
            <a:endParaRPr sz="16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Raffle Items</a:t>
            </a:r>
            <a:endParaRPr sz="16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Disaster Relief Materials</a:t>
            </a:r>
            <a:endParaRPr sz="16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</a:pPr>
            <a:r>
              <a:rPr lang="en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These are just a few examples. </a:t>
            </a:r>
            <a:endParaRPr sz="16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37" name="Google Shape;237;p19"/>
          <p:cNvGrpSpPr/>
          <p:nvPr/>
        </p:nvGrpSpPr>
        <p:grpSpPr>
          <a:xfrm>
            <a:off x="394855" y="248248"/>
            <a:ext cx="8423777" cy="280870"/>
            <a:chOff x="463820" y="248248"/>
            <a:chExt cx="8354812" cy="280870"/>
          </a:xfrm>
        </p:grpSpPr>
        <p:cxnSp>
          <p:nvCxnSpPr>
            <p:cNvPr id="238" name="Google Shape;238;p19"/>
            <p:cNvCxnSpPr/>
            <p:nvPr/>
          </p:nvCxnSpPr>
          <p:spPr>
            <a:xfrm>
              <a:off x="549317" y="491389"/>
              <a:ext cx="8269315" cy="0"/>
            </a:xfrm>
            <a:prstGeom prst="straightConnector1">
              <a:avLst/>
            </a:prstGeom>
            <a:noFill/>
            <a:ln w="25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39" name="Google Shape;239;p19"/>
            <p:cNvSpPr/>
            <p:nvPr/>
          </p:nvSpPr>
          <p:spPr>
            <a:xfrm>
              <a:off x="463820" y="248248"/>
              <a:ext cx="2592889" cy="2581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19"/>
            <p:cNvSpPr txBox="1"/>
            <p:nvPr/>
          </p:nvSpPr>
          <p:spPr>
            <a:xfrm>
              <a:off x="463821" y="252119"/>
              <a:ext cx="2592888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PROPERTY INSURANCE</a:t>
              </a: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"/>
          <p:cNvSpPr txBox="1">
            <a:spLocks noGrp="1"/>
          </p:cNvSpPr>
          <p:nvPr>
            <p:ph type="title" idx="4294967295"/>
          </p:nvPr>
        </p:nvSpPr>
        <p:spPr>
          <a:xfrm>
            <a:off x="487099" y="1267690"/>
            <a:ext cx="2789501" cy="1634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3000"/>
              <a:buNone/>
            </a:pPr>
            <a:r>
              <a:rPr lang="en" sz="3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Why Does Your Group Need Insurance? 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0" name="Google Shape;70;p2"/>
          <p:cNvSpPr txBox="1">
            <a:spLocks noGrp="1"/>
          </p:cNvSpPr>
          <p:nvPr>
            <p:ph type="title" idx="4294967295"/>
          </p:nvPr>
        </p:nvSpPr>
        <p:spPr>
          <a:xfrm>
            <a:off x="3133475" y="412375"/>
            <a:ext cx="5769900" cy="43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</a:pPr>
            <a:r>
              <a:rPr lang="en" sz="2000" b="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To protect the assets of the PTA and the personal assets of its members</a:t>
            </a:r>
            <a:br>
              <a:rPr lang="en" sz="2000" b="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endParaRPr sz="2000" b="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</a:pPr>
            <a:r>
              <a:rPr lang="en" sz="2000" b="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Anyone can sue for any reason, and they usually do</a:t>
            </a:r>
            <a:br>
              <a:rPr lang="en" sz="2000" b="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endParaRPr sz="1200" b="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</a:pPr>
            <a:r>
              <a:rPr lang="en" sz="2000" b="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PTAs are not immune from liability</a:t>
            </a:r>
            <a:br>
              <a:rPr lang="en" sz="2000" b="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endParaRPr sz="2000" b="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</a:pPr>
            <a:r>
              <a:rPr lang="en" sz="2000" b="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Typically, school insurance does not cover PTAs.</a:t>
            </a:r>
            <a:br>
              <a:rPr lang="en" sz="2000" b="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endParaRPr sz="2000" b="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</a:pPr>
            <a:r>
              <a:rPr lang="en" sz="2000" b="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Insurance will pay attorney fees to defend you</a:t>
            </a:r>
            <a:endParaRPr sz="2000" b="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20" descr="Thank you! &#10;Questions? &#10;&#10;aim-companies.com&#10;1-800-876-4044&#10;"/>
          <p:cNvPicPr preferRelativeResize="0"/>
          <p:nvPr/>
        </p:nvPicPr>
        <p:blipFill>
          <a:blip r:embed="rId3"/>
          <a:srcRect t="6495" b="6495"/>
          <a:stretch/>
        </p:blipFill>
        <p:spPr>
          <a:xfrm>
            <a:off x="529646" y="571500"/>
            <a:ext cx="8084708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1BCF3C-2C4F-FA02-943C-9607D02E8489}"/>
              </a:ext>
            </a:extLst>
          </p:cNvPr>
          <p:cNvSpPr txBox="1"/>
          <p:nvPr/>
        </p:nvSpPr>
        <p:spPr>
          <a:xfrm>
            <a:off x="923192" y="3068515"/>
            <a:ext cx="7069016" cy="1923833"/>
          </a:xfrm>
          <a:prstGeom prst="rect">
            <a:avLst/>
          </a:prstGeom>
          <a:noFill/>
        </p:spPr>
        <p:txBody>
          <a:bodyPr wrap="square" anchor="ctr" anchorCtr="1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Thank you!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Questions? </a:t>
            </a:r>
            <a:br>
              <a:rPr lang="en-US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aim-companies.com</a:t>
            </a:r>
            <a:br>
              <a:rPr lang="en-US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1-800-876-4044</a:t>
            </a:r>
            <a:endParaRPr lang="en-U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"/>
          <p:cNvSpPr txBox="1"/>
          <p:nvPr/>
        </p:nvSpPr>
        <p:spPr>
          <a:xfrm>
            <a:off x="580448" y="1253836"/>
            <a:ext cx="3201843" cy="1434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What kind of insurance should you consider?</a:t>
            </a:r>
            <a:endParaRPr sz="3600" b="1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" name="Google Shape;76;p3"/>
          <p:cNvSpPr txBox="1">
            <a:spLocks noGrp="1"/>
          </p:cNvSpPr>
          <p:nvPr>
            <p:ph type="body" idx="4294967295"/>
          </p:nvPr>
        </p:nvSpPr>
        <p:spPr>
          <a:xfrm>
            <a:off x="3713258" y="616076"/>
            <a:ext cx="4943062" cy="4143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➔"/>
            </a:pPr>
            <a:r>
              <a:rPr lang="en" sz="2400" b="1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Event Insurance </a:t>
            </a:r>
            <a:r>
              <a:rPr lang="en" b="1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(General Liability)</a:t>
            </a:r>
            <a:br>
              <a:rPr lang="en">
                <a:latin typeface="Lato"/>
                <a:ea typeface="Lato"/>
                <a:cs typeface="Lato"/>
                <a:sym typeface="Lato"/>
              </a:rPr>
            </a:br>
            <a:r>
              <a:rPr lang="en">
                <a:latin typeface="Lato"/>
                <a:ea typeface="Lato"/>
                <a:cs typeface="Lato"/>
                <a:sym typeface="Lato"/>
              </a:rPr>
              <a:t>     Supplements available:</a:t>
            </a:r>
            <a:endParaRPr/>
          </a:p>
          <a:p>
            <a:pPr marL="137160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Extended Medical Payments</a:t>
            </a:r>
            <a:endParaRPr sz="1800"/>
          </a:p>
          <a:p>
            <a:pPr marL="137160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Media Liability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➔"/>
            </a:pPr>
            <a:r>
              <a:rPr lang="en" sz="24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Embezzlement Insurance</a:t>
            </a:r>
            <a:br>
              <a:rPr lang="en" sz="24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(</a:t>
            </a:r>
            <a:r>
              <a:rPr lang="en">
                <a:solidFill>
                  <a:schemeClr val="accent2"/>
                </a:solidFill>
              </a:rPr>
              <a:t>Crime/Bond)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➔"/>
            </a:pPr>
            <a:r>
              <a:rPr lang="en" sz="2400" b="1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Directors and Officers Liability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Font typeface="Raleway"/>
              <a:buChar char="➔"/>
            </a:pPr>
            <a:r>
              <a:rPr lang="en" sz="2400" b="1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Property Insurance</a:t>
            </a:r>
            <a:br>
              <a:rPr lang="en" sz="1400">
                <a:latin typeface="Lato"/>
                <a:ea typeface="Lato"/>
                <a:cs typeface="Lato"/>
                <a:sym typeface="Lato"/>
              </a:rPr>
            </a:br>
            <a:endParaRPr sz="16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 txBox="1">
            <a:spLocks noGrp="1"/>
          </p:cNvSpPr>
          <p:nvPr>
            <p:ph type="title"/>
          </p:nvPr>
        </p:nvSpPr>
        <p:spPr>
          <a:xfrm>
            <a:off x="542975" y="1966300"/>
            <a:ext cx="8105100" cy="23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What does </a:t>
            </a:r>
            <a:br>
              <a:rPr lang="en" sz="3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3600" dirty="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Event Insurance </a:t>
            </a:r>
            <a:br>
              <a:rPr lang="en" sz="3600" dirty="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3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protect your PTA from? </a:t>
            </a:r>
            <a:endParaRPr sz="36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2" name="Google Shape;82;p4"/>
          <p:cNvSpPr txBox="1"/>
          <p:nvPr/>
        </p:nvSpPr>
        <p:spPr>
          <a:xfrm>
            <a:off x="542978" y="658398"/>
            <a:ext cx="739053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EVENT INSURANCE </a:t>
            </a:r>
            <a:r>
              <a:rPr lang="en" sz="1600" b="1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(GENERAL LIABILITY)</a:t>
            </a:r>
            <a:endParaRPr/>
          </a:p>
        </p:txBody>
      </p:sp>
      <p:cxnSp>
        <p:nvCxnSpPr>
          <p:cNvPr id="83" name="Google Shape;83;p4"/>
          <p:cNvCxnSpPr/>
          <p:nvPr/>
        </p:nvCxnSpPr>
        <p:spPr>
          <a:xfrm>
            <a:off x="609600" y="1058508"/>
            <a:ext cx="7924519" cy="0"/>
          </a:xfrm>
          <a:prstGeom prst="straightConnector1">
            <a:avLst/>
          </a:prstGeom>
          <a:noFill/>
          <a:ln w="25400" cap="flat" cmpd="sng">
            <a:solidFill>
              <a:srgbClr val="ED4E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"/>
          <p:cNvSpPr txBox="1">
            <a:spLocks noGrp="1"/>
          </p:cNvSpPr>
          <p:nvPr>
            <p:ph type="title" idx="4294967295"/>
          </p:nvPr>
        </p:nvSpPr>
        <p:spPr>
          <a:xfrm>
            <a:off x="463820" y="497679"/>
            <a:ext cx="4464796" cy="4148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2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General Liability </a:t>
            </a:r>
            <a:r>
              <a:rPr lang="en" sz="2400" b="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protects you from lawsuits resulting from bodily injury and property damage. </a:t>
            </a:r>
            <a:endParaRPr sz="2400" b="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2400" b="0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2000" i="1" dirty="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Who needs protection under General Liability?</a:t>
            </a:r>
            <a:endParaRPr sz="2000" i="1" dirty="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" sz="1800" b="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Named Insured</a:t>
            </a:r>
            <a:endParaRPr sz="1800" b="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" sz="1800" b="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PTA members, volunteers and employees </a:t>
            </a:r>
            <a:endParaRPr sz="1800" b="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9" name="Google Shape;89;p5"/>
          <p:cNvPicPr preferRelativeResize="0"/>
          <p:nvPr/>
        </p:nvPicPr>
        <p:blipFill rotWithShape="1">
          <a:blip r:embed="rId3">
            <a:alphaModFix/>
          </a:blip>
          <a:srcRect l="31302" r="19771" b="9072"/>
          <a:stretch/>
        </p:blipFill>
        <p:spPr>
          <a:xfrm>
            <a:off x="5266020" y="373505"/>
            <a:ext cx="3447000" cy="427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5" descr="Shap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3390" y="2508642"/>
            <a:ext cx="2786790" cy="2542946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5"/>
          <p:cNvSpPr txBox="1"/>
          <p:nvPr/>
        </p:nvSpPr>
        <p:spPr>
          <a:xfrm>
            <a:off x="6209211" y="2893390"/>
            <a:ext cx="2438899" cy="16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2400" b="1" i="1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Policy Limits</a:t>
            </a:r>
            <a:endParaRPr sz="2400" b="1" i="1" u="none" strike="noStrike" cap="none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Parent Teacher Groups should look for a policy containing a $1 million limit. </a:t>
            </a:r>
            <a:endParaRPr sz="1800" b="1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92" name="Google Shape;92;p5"/>
          <p:cNvGrpSpPr/>
          <p:nvPr/>
        </p:nvGrpSpPr>
        <p:grpSpPr>
          <a:xfrm>
            <a:off x="463821" y="248248"/>
            <a:ext cx="4317185" cy="258140"/>
            <a:chOff x="463821" y="248248"/>
            <a:chExt cx="4317185" cy="258140"/>
          </a:xfrm>
        </p:grpSpPr>
        <p:cxnSp>
          <p:nvCxnSpPr>
            <p:cNvPr id="93" name="Google Shape;93;p5"/>
            <p:cNvCxnSpPr/>
            <p:nvPr/>
          </p:nvCxnSpPr>
          <p:spPr>
            <a:xfrm>
              <a:off x="549317" y="491389"/>
              <a:ext cx="4231689" cy="14999"/>
            </a:xfrm>
            <a:prstGeom prst="straightConnector1">
              <a:avLst/>
            </a:prstGeom>
            <a:noFill/>
            <a:ln w="25400" cap="flat" cmpd="sng">
              <a:solidFill>
                <a:srgbClr val="ED4E49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4" name="Google Shape;94;p5"/>
            <p:cNvSpPr/>
            <p:nvPr/>
          </p:nvSpPr>
          <p:spPr>
            <a:xfrm>
              <a:off x="463821" y="248248"/>
              <a:ext cx="2211014" cy="2581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 txBox="1"/>
            <p:nvPr/>
          </p:nvSpPr>
          <p:spPr>
            <a:xfrm>
              <a:off x="463821" y="252119"/>
              <a:ext cx="3447000" cy="2000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EVENT INSURANCE</a:t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6"/>
          <p:cNvPicPr preferRelativeResize="0"/>
          <p:nvPr/>
        </p:nvPicPr>
        <p:blipFill rotWithShape="1">
          <a:blip r:embed="rId3">
            <a:alphaModFix/>
          </a:blip>
          <a:srcRect l="19117" r="14037" b="6733"/>
          <a:stretch/>
        </p:blipFill>
        <p:spPr>
          <a:xfrm>
            <a:off x="463821" y="900953"/>
            <a:ext cx="3447011" cy="3207119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6"/>
          <p:cNvSpPr txBox="1">
            <a:spLocks noGrp="1"/>
          </p:cNvSpPr>
          <p:nvPr>
            <p:ph type="body" idx="1"/>
          </p:nvPr>
        </p:nvSpPr>
        <p:spPr>
          <a:xfrm>
            <a:off x="4371100" y="1672451"/>
            <a:ext cx="2978700" cy="22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Bounce Houses</a:t>
            </a:r>
            <a:endParaRPr sz="1600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Baby Sitting</a:t>
            </a:r>
            <a:endParaRPr sz="16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Roller Skating Parties</a:t>
            </a:r>
            <a:endParaRPr sz="1600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Graduation Parties</a:t>
            </a:r>
            <a:endParaRPr sz="1600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Swim Parties</a:t>
            </a:r>
            <a:endParaRPr sz="1600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After Prom Parties</a:t>
            </a:r>
            <a:endParaRPr sz="1600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Dances</a:t>
            </a:r>
            <a:endParaRPr sz="16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02" name="Google Shape;102;p6"/>
          <p:cNvGrpSpPr/>
          <p:nvPr/>
        </p:nvGrpSpPr>
        <p:grpSpPr>
          <a:xfrm>
            <a:off x="394855" y="248248"/>
            <a:ext cx="8285324" cy="271960"/>
            <a:chOff x="463821" y="248248"/>
            <a:chExt cx="8216358" cy="271960"/>
          </a:xfrm>
        </p:grpSpPr>
        <p:cxnSp>
          <p:nvCxnSpPr>
            <p:cNvPr id="103" name="Google Shape;103;p6"/>
            <p:cNvCxnSpPr/>
            <p:nvPr/>
          </p:nvCxnSpPr>
          <p:spPr>
            <a:xfrm>
              <a:off x="549317" y="491389"/>
              <a:ext cx="8130862" cy="28819"/>
            </a:xfrm>
            <a:prstGeom prst="straightConnector1">
              <a:avLst/>
            </a:prstGeom>
            <a:noFill/>
            <a:ln w="25400" cap="flat" cmpd="sng">
              <a:solidFill>
                <a:srgbClr val="ED4E49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04" name="Google Shape;104;p6"/>
            <p:cNvSpPr/>
            <p:nvPr/>
          </p:nvSpPr>
          <p:spPr>
            <a:xfrm>
              <a:off x="463821" y="248248"/>
              <a:ext cx="2211014" cy="2581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 txBox="1"/>
            <p:nvPr/>
          </p:nvSpPr>
          <p:spPr>
            <a:xfrm>
              <a:off x="463821" y="252119"/>
              <a:ext cx="3447000" cy="2000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EVENT INSURANCE</a:t>
              </a:r>
              <a:endParaRPr/>
            </a:p>
          </p:txBody>
        </p:sp>
      </p:grpSp>
      <p:pic>
        <p:nvPicPr>
          <p:cNvPr id="106" name="Google Shape;106;p6" descr="Shap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753" y="2571749"/>
            <a:ext cx="2651398" cy="233857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6"/>
          <p:cNvSpPr txBox="1"/>
          <p:nvPr/>
        </p:nvSpPr>
        <p:spPr>
          <a:xfrm>
            <a:off x="394855" y="2191004"/>
            <a:ext cx="2229574" cy="2287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800" b="1" i="1" u="none" strike="noStrike" cap="none" dirty="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800" b="1" i="1" u="none" strike="noStrike" cap="none" dirty="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800" b="1" i="1" u="none" strike="noStrike" cap="none" dirty="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800" b="1" i="1" u="none" strike="noStrike" cap="none" dirty="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Did you know?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Typically, your school’s insurance does </a:t>
            </a:r>
            <a:r>
              <a:rPr lang="en" sz="1600" b="1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</a:t>
            </a:r>
            <a:r>
              <a:rPr lang="en" sz="16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cover or protect your parent teacher group. </a:t>
            </a:r>
            <a:endParaRPr sz="1600" b="1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8" name="Google Shape;108;p6"/>
          <p:cNvSpPr txBox="1"/>
          <p:nvPr/>
        </p:nvSpPr>
        <p:spPr>
          <a:xfrm>
            <a:off x="4412675" y="711823"/>
            <a:ext cx="3844500" cy="7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Activities that could cause you </a:t>
            </a:r>
            <a:r>
              <a:rPr lang="en" sz="2400" b="1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liability</a:t>
            </a:r>
            <a:r>
              <a:rPr lang="en"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: </a:t>
            </a:r>
            <a:endParaRPr sz="24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6"/>
          <p:cNvSpPr txBox="1"/>
          <p:nvPr/>
        </p:nvSpPr>
        <p:spPr>
          <a:xfrm>
            <a:off x="4412672" y="4277876"/>
            <a:ext cx="3390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These are just a few examples</a:t>
            </a:r>
            <a:r>
              <a:rPr lang="en" sz="18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. 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6"/>
          <p:cNvSpPr txBox="1">
            <a:spLocks noGrp="1"/>
          </p:cNvSpPr>
          <p:nvPr>
            <p:ph type="body" idx="1"/>
          </p:nvPr>
        </p:nvSpPr>
        <p:spPr>
          <a:xfrm>
            <a:off x="7102075" y="1711676"/>
            <a:ext cx="2217900" cy="20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Carnivals</a:t>
            </a:r>
            <a:endParaRPr sz="16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Fun Runs</a:t>
            </a:r>
            <a:endParaRPr sz="1600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Meetings</a:t>
            </a:r>
            <a:endParaRPr sz="1600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Bazaars</a:t>
            </a:r>
            <a:endParaRPr sz="16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Dinners</a:t>
            </a:r>
            <a:endParaRPr sz="16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Book Fairs</a:t>
            </a:r>
            <a:endParaRPr sz="1600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Food Sales</a:t>
            </a:r>
            <a:endParaRPr sz="16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"/>
          <p:cNvSpPr txBox="1">
            <a:spLocks noGrp="1"/>
          </p:cNvSpPr>
          <p:nvPr>
            <p:ph type="title" idx="4294967295"/>
          </p:nvPr>
        </p:nvSpPr>
        <p:spPr>
          <a:xfrm>
            <a:off x="487098" y="869262"/>
            <a:ext cx="7803013" cy="2293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</a:pPr>
            <a:r>
              <a:rPr lang="en" sz="3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Activities that are </a:t>
            </a:r>
            <a:r>
              <a:rPr lang="en" sz="36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not </a:t>
            </a:r>
            <a:r>
              <a:rPr lang="en" sz="3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covered:</a:t>
            </a:r>
            <a:endParaRPr sz="3600"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1176618" y="1653988"/>
            <a:ext cx="5587254" cy="3231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dirty="0">
                <a:solidFill>
                  <a:schemeClr val="dk1"/>
                </a:solidFill>
              </a:rPr>
              <a:t>Automobile</a:t>
            </a:r>
            <a:endParaRPr dirty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dirty="0">
                <a:solidFill>
                  <a:schemeClr val="dk1"/>
                </a:solidFill>
              </a:rPr>
              <a:t>Watercraft</a:t>
            </a:r>
            <a:endParaRPr dirty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dirty="0">
                <a:solidFill>
                  <a:schemeClr val="dk1"/>
                </a:solidFill>
              </a:rPr>
              <a:t>Workers Compensation</a:t>
            </a:r>
            <a:endParaRPr dirty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dirty="0">
                <a:solidFill>
                  <a:schemeClr val="dk1"/>
                </a:solidFill>
              </a:rPr>
              <a:t>Firework Sales or Use</a:t>
            </a:r>
            <a:endParaRPr dirty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dirty="0">
                <a:solidFill>
                  <a:schemeClr val="dk1"/>
                </a:solidFill>
              </a:rPr>
              <a:t>Mechanical Rides</a:t>
            </a:r>
            <a:endParaRPr dirty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dirty="0">
                <a:solidFill>
                  <a:schemeClr val="dk1"/>
                </a:solidFill>
              </a:rPr>
              <a:t>Aircraft</a:t>
            </a:r>
            <a:endParaRPr dirty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dirty="0">
                <a:solidFill>
                  <a:schemeClr val="dk1"/>
                </a:solidFill>
              </a:rPr>
              <a:t>Organized Sports </a:t>
            </a:r>
            <a:endParaRPr dirty="0"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solidFill>
                <a:schemeClr val="dk1"/>
              </a:solidFill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pic>
        <p:nvPicPr>
          <p:cNvPr id="117" name="Google Shape;11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1342" y="2370125"/>
            <a:ext cx="2105300" cy="20511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8" name="Google Shape;118;p7"/>
          <p:cNvCxnSpPr/>
          <p:nvPr/>
        </p:nvCxnSpPr>
        <p:spPr>
          <a:xfrm>
            <a:off x="549317" y="491389"/>
            <a:ext cx="8130862" cy="28819"/>
          </a:xfrm>
          <a:prstGeom prst="straightConnector1">
            <a:avLst/>
          </a:prstGeom>
          <a:noFill/>
          <a:ln w="25400" cap="flat" cmpd="sng">
            <a:solidFill>
              <a:srgbClr val="ED4E4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9" name="Google Shape;119;p7"/>
          <p:cNvSpPr/>
          <p:nvPr/>
        </p:nvSpPr>
        <p:spPr>
          <a:xfrm>
            <a:off x="463821" y="248248"/>
            <a:ext cx="2211014" cy="2581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7"/>
          <p:cNvSpPr txBox="1"/>
          <p:nvPr/>
        </p:nvSpPr>
        <p:spPr>
          <a:xfrm>
            <a:off x="463821" y="252119"/>
            <a:ext cx="3447000" cy="200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EVENT INSURANCE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"/>
          <p:cNvSpPr txBox="1"/>
          <p:nvPr/>
        </p:nvSpPr>
        <p:spPr>
          <a:xfrm>
            <a:off x="463820" y="525802"/>
            <a:ext cx="8360079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Extended Medical Payments Endorsement</a:t>
            </a:r>
            <a:endParaRPr sz="2400" b="1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26" name="Google Shape;126;p8"/>
          <p:cNvGrpSpPr/>
          <p:nvPr/>
        </p:nvGrpSpPr>
        <p:grpSpPr>
          <a:xfrm>
            <a:off x="374073" y="248248"/>
            <a:ext cx="8449827" cy="280870"/>
            <a:chOff x="463820" y="248248"/>
            <a:chExt cx="8360080" cy="280870"/>
          </a:xfrm>
        </p:grpSpPr>
        <p:cxnSp>
          <p:nvCxnSpPr>
            <p:cNvPr id="127" name="Google Shape;127;p8"/>
            <p:cNvCxnSpPr/>
            <p:nvPr/>
          </p:nvCxnSpPr>
          <p:spPr>
            <a:xfrm>
              <a:off x="549317" y="491389"/>
              <a:ext cx="8274583" cy="29329"/>
            </a:xfrm>
            <a:prstGeom prst="straightConnector1">
              <a:avLst/>
            </a:prstGeom>
            <a:noFill/>
            <a:ln w="25400" cap="flat" cmpd="sng">
              <a:solidFill>
                <a:srgbClr val="ED4E49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28" name="Google Shape;128;p8"/>
            <p:cNvSpPr/>
            <p:nvPr/>
          </p:nvSpPr>
          <p:spPr>
            <a:xfrm>
              <a:off x="463821" y="248248"/>
              <a:ext cx="2211014" cy="2581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8"/>
            <p:cNvSpPr txBox="1"/>
            <p:nvPr/>
          </p:nvSpPr>
          <p:spPr>
            <a:xfrm>
              <a:off x="463820" y="252119"/>
              <a:ext cx="3447001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EVENT INSURANCE</a:t>
              </a:r>
              <a:endParaRPr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body" idx="1"/>
          </p:nvPr>
        </p:nvSpPr>
        <p:spPr>
          <a:xfrm>
            <a:off x="463820" y="1184815"/>
            <a:ext cx="8360079" cy="370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16"/>
              <a:buNone/>
            </a:pPr>
            <a:r>
              <a:rPr lang="en" sz="17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What kind of protection does this coverage provide?</a:t>
            </a:r>
            <a:endParaRPr sz="1700" dirty="0"/>
          </a:p>
          <a:p>
            <a:pPr marL="457200" lvl="0" indent="-345186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Provides easy access to reimbursement of out-of-pocket medical expenses due to injuries sustained at a PTA event.</a:t>
            </a:r>
            <a:endParaRPr sz="1400" dirty="0"/>
          </a:p>
          <a:p>
            <a:pPr marL="457200" lvl="0" indent="-34518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Coverage extends to volunteers AND attendees.</a:t>
            </a:r>
          </a:p>
          <a:p>
            <a:pPr marL="112014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endParaRPr sz="1400" dirty="0"/>
          </a:p>
          <a:p>
            <a:pPr marL="152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16"/>
              <a:buNone/>
            </a:pPr>
            <a:r>
              <a:rPr lang="en" sz="17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Why is Medical Payments coverage important?</a:t>
            </a:r>
            <a:endParaRPr sz="1700" dirty="0"/>
          </a:p>
          <a:p>
            <a:pPr marL="457200" lvl="0" indent="-34518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It provides the option for higher limit to cover larger medical expenses.</a:t>
            </a:r>
            <a:endParaRPr sz="1400" dirty="0"/>
          </a:p>
          <a:p>
            <a:pPr marL="457200" lvl="0" indent="-34518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Helps to deter lawsuits by providing up front medical payments.</a:t>
            </a:r>
            <a:endParaRPr sz="1400" dirty="0"/>
          </a:p>
          <a:p>
            <a:pPr marL="152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16"/>
              <a:buNone/>
            </a:pPr>
            <a:endParaRPr sz="16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152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64"/>
              <a:buNone/>
            </a:pPr>
            <a:r>
              <a:rPr lang="en" sz="14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General Liability automatically includes a standard $5,000 medical payment limit per occurrence. </a:t>
            </a:r>
            <a:r>
              <a:rPr lang="en" sz="1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Extended Medical Payments endorsement allows you to increase this limit if you have particularly high-risk activities such as bounce houses.</a:t>
            </a:r>
            <a:endParaRPr sz="1400" dirty="0"/>
          </a:p>
          <a:p>
            <a:pPr marL="457200" lvl="0" indent="-22758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16"/>
              <a:buNone/>
            </a:pPr>
            <a:endParaRPr sz="16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9" descr="A group of children playing in a park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l="29022" t="25475" r="26392"/>
          <a:stretch/>
        </p:blipFill>
        <p:spPr>
          <a:xfrm>
            <a:off x="4869873" y="332142"/>
            <a:ext cx="4314902" cy="4811357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9"/>
          <p:cNvSpPr txBox="1">
            <a:spLocks noGrp="1"/>
          </p:cNvSpPr>
          <p:nvPr>
            <p:ph type="title"/>
          </p:nvPr>
        </p:nvSpPr>
        <p:spPr>
          <a:xfrm>
            <a:off x="283100" y="754200"/>
            <a:ext cx="4045200" cy="3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3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Does my group need higher Medical Payments limit?</a:t>
            </a:r>
            <a:br>
              <a:rPr lang="en" sz="3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endParaRPr sz="3200"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1800" b="0" dirty="0">
                <a:latin typeface="Lato"/>
                <a:ea typeface="Lato"/>
                <a:cs typeface="Lato"/>
                <a:sym typeface="Lato"/>
              </a:rPr>
              <a:t>Every PTA is different. Consider how much protection you need based on the number and types of activities.</a:t>
            </a:r>
            <a:endParaRPr sz="2500"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7" name="Google Shape;137;p9" descr="Shap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51986" y="2541830"/>
            <a:ext cx="2504684" cy="2285524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9"/>
          <p:cNvSpPr txBox="1"/>
          <p:nvPr/>
        </p:nvSpPr>
        <p:spPr>
          <a:xfrm>
            <a:off x="6407047" y="2695074"/>
            <a:ext cx="2210153" cy="2088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1" u="none" strike="noStrike" cap="none" dirty="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Standard Limits of coverage:</a:t>
            </a:r>
            <a:endParaRPr sz="2400" b="1" i="1" u="none" strike="noStrike" cap="none" dirty="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marR="0" lvl="0" indent="-317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lang="en" sz="1400" b="1" i="0" u="none" strike="noStrike" cap="none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$10,000</a:t>
            </a:r>
            <a:endParaRPr sz="1400" b="1" i="0" u="none" strike="noStrike" cap="none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lang="en" sz="1400" b="1" i="0" u="none" strike="noStrike" cap="none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$25,000</a:t>
            </a:r>
            <a:endParaRPr sz="1400" b="1" i="0" u="none" strike="noStrike" cap="none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lang="en" sz="1400" b="1" i="0" u="none" strike="noStrike" cap="none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$50,000</a:t>
            </a:r>
            <a:endParaRPr sz="1400" b="1" i="0" u="none" strike="noStrike" cap="none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40" name="Google Shape;140;p9"/>
          <p:cNvGrpSpPr/>
          <p:nvPr/>
        </p:nvGrpSpPr>
        <p:grpSpPr>
          <a:xfrm>
            <a:off x="463821" y="248248"/>
            <a:ext cx="3759836" cy="258140"/>
            <a:chOff x="463821" y="248248"/>
            <a:chExt cx="3759836" cy="258140"/>
          </a:xfrm>
        </p:grpSpPr>
        <p:cxnSp>
          <p:nvCxnSpPr>
            <p:cNvPr id="141" name="Google Shape;141;p9"/>
            <p:cNvCxnSpPr/>
            <p:nvPr/>
          </p:nvCxnSpPr>
          <p:spPr>
            <a:xfrm>
              <a:off x="549317" y="491389"/>
              <a:ext cx="3674340" cy="14999"/>
            </a:xfrm>
            <a:prstGeom prst="straightConnector1">
              <a:avLst/>
            </a:prstGeom>
            <a:noFill/>
            <a:ln w="25400" cap="flat" cmpd="sng">
              <a:solidFill>
                <a:srgbClr val="ED4E49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42" name="Google Shape;142;p9"/>
            <p:cNvSpPr/>
            <p:nvPr/>
          </p:nvSpPr>
          <p:spPr>
            <a:xfrm>
              <a:off x="463821" y="248248"/>
              <a:ext cx="2211014" cy="2581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9"/>
            <p:cNvSpPr txBox="1"/>
            <p:nvPr/>
          </p:nvSpPr>
          <p:spPr>
            <a:xfrm>
              <a:off x="463821" y="252119"/>
              <a:ext cx="3447000" cy="2000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EVENT INSURANCE</a:t>
              </a: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Swiss">
  <a:themeElements>
    <a:clrScheme name="Swiss">
      <a:dk1>
        <a:srgbClr val="324A60"/>
      </a:dk1>
      <a:lt1>
        <a:srgbClr val="FFFFFF"/>
      </a:lt1>
      <a:dk2>
        <a:srgbClr val="000000"/>
      </a:dk2>
      <a:lt2>
        <a:srgbClr val="F0544F"/>
      </a:lt2>
      <a:accent1>
        <a:srgbClr val="F0544F"/>
      </a:accent1>
      <a:accent2>
        <a:srgbClr val="1ECEC8"/>
      </a:accent2>
      <a:accent3>
        <a:srgbClr val="A7B850"/>
      </a:accent3>
      <a:accent4>
        <a:srgbClr val="F2AD54"/>
      </a:accent4>
      <a:accent5>
        <a:srgbClr val="F0544F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959</Words>
  <Application>Microsoft Office PowerPoint</Application>
  <PresentationFormat>On-screen Show (16:9)</PresentationFormat>
  <Paragraphs>169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Lato</vt:lpstr>
      <vt:lpstr>Raleway</vt:lpstr>
      <vt:lpstr>Trebuchet MS</vt:lpstr>
      <vt:lpstr>Calibri</vt:lpstr>
      <vt:lpstr>Arial</vt:lpstr>
      <vt:lpstr>Swiss</vt:lpstr>
      <vt:lpstr>PTA  Insurance</vt:lpstr>
      <vt:lpstr>Why Does Your Group Need Insurance? </vt:lpstr>
      <vt:lpstr>PowerPoint Presentation</vt:lpstr>
      <vt:lpstr>What does  Event Insurance  protect your PTA from? </vt:lpstr>
      <vt:lpstr>General Liability protects you from lawsuits resulting from bodily injury and property damage.   Who needs protection under General Liability? Named Insured PTA members, volunteers and employees </vt:lpstr>
      <vt:lpstr>PowerPoint Presentation</vt:lpstr>
      <vt:lpstr>Activities that are not covered:</vt:lpstr>
      <vt:lpstr>PowerPoint Presentation</vt:lpstr>
      <vt:lpstr>Does my group need higher Medical Payments limit?  Every PTA is different. Consider how much protection you need based on the number and types of activities.</vt:lpstr>
      <vt:lpstr>Media Liability Endorsement  Protects you from liability associated with your website and social media </vt:lpstr>
      <vt:lpstr>How does  Embezzlement Insurance  protect your PTA?</vt:lpstr>
      <vt:lpstr>Embezzlement Insurance protects the cash or money of your PTA against embezzlement, robbery or theft.   Who should be covered? Anyone who handles or has access to your groups’ money. </vt:lpstr>
      <vt:lpstr>Fraud Triangle</vt:lpstr>
      <vt:lpstr>PowerPoint Presentation</vt:lpstr>
      <vt:lpstr>PowerPoint Presentation</vt:lpstr>
      <vt:lpstr>Directors and officers are protected in the case of lawsuits resulting in wrongful acts or inappropriate actions.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Parent Teacher Group Insurance</dc:title>
  <dc:creator>Jamie Fagan</dc:creator>
  <cp:lastModifiedBy>Tracy Housewright</cp:lastModifiedBy>
  <cp:revision>19</cp:revision>
  <cp:lastPrinted>2022-05-25T17:26:34Z</cp:lastPrinted>
  <dcterms:modified xsi:type="dcterms:W3CDTF">2023-07-24T14:11:26Z</dcterms:modified>
</cp:coreProperties>
</file>