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1" r:id="rId5"/>
  </p:sldMasterIdLst>
  <p:notesMasterIdLst>
    <p:notesMasterId r:id="rId23"/>
  </p:notesMasterIdLst>
  <p:sldIdLst>
    <p:sldId id="256" r:id="rId6"/>
    <p:sldId id="293" r:id="rId7"/>
    <p:sldId id="294" r:id="rId8"/>
    <p:sldId id="290" r:id="rId9"/>
    <p:sldId id="292" r:id="rId10"/>
    <p:sldId id="286" r:id="rId11"/>
    <p:sldId id="284" r:id="rId12"/>
    <p:sldId id="285" r:id="rId13"/>
    <p:sldId id="297" r:id="rId14"/>
    <p:sldId id="288" r:id="rId15"/>
    <p:sldId id="300" r:id="rId16"/>
    <p:sldId id="295" r:id="rId17"/>
    <p:sldId id="291" r:id="rId18"/>
    <p:sldId id="296" r:id="rId19"/>
    <p:sldId id="301" r:id="rId20"/>
    <p:sldId id="303" r:id="rId21"/>
    <p:sldId id="302" r:id="rId22"/>
  </p:sldIdLst>
  <p:sldSz cx="9144000" cy="5143500" type="screen16x9"/>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477F"/>
    <a:srgbClr val="E1631E"/>
    <a:srgbClr val="FCF339"/>
    <a:srgbClr val="CEAA46"/>
    <a:srgbClr val="724C2B"/>
    <a:srgbClr val="947358"/>
    <a:srgbClr val="906F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37" autoAdjust="0"/>
    <p:restoredTop sz="72348" autoAdjust="0"/>
  </p:normalViewPr>
  <p:slideViewPr>
    <p:cSldViewPr snapToGrid="0" snapToObjects="1">
      <p:cViewPr>
        <p:scale>
          <a:sx n="50" d="100"/>
          <a:sy n="50" d="100"/>
        </p:scale>
        <p:origin x="1352" y="20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476FCF35-A96D-4BFF-AFAE-72ECA47C28E5}" type="datetimeFigureOut">
              <a:rPr lang="en-US" smtClean="0"/>
              <a:t>7/10/2024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988F79EB-8848-4D59-8B49-635C8CD2E2FD}" type="slidenum">
              <a:rPr lang="en-US" smtClean="0"/>
              <a:t>‹#›</a:t>
            </a:fld>
            <a:endParaRPr lang="en-US"/>
          </a:p>
        </p:txBody>
      </p:sp>
    </p:spTree>
    <p:extLst>
      <p:ext uri="{BB962C8B-B14F-4D97-AF65-F5344CB8AC3E}">
        <p14:creationId xmlns:p14="http://schemas.microsoft.com/office/powerpoint/2010/main" val="1081488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fld id="{988F79EB-8848-4D59-8B49-635C8CD2E2FD}" type="slidenum">
              <a:rPr lang="en-US" smtClean="0"/>
              <a:t>1</a:t>
            </a:fld>
            <a:endParaRPr lang="en-US"/>
          </a:p>
        </p:txBody>
      </p:sp>
    </p:spTree>
    <p:extLst>
      <p:ext uri="{BB962C8B-B14F-4D97-AF65-F5344CB8AC3E}">
        <p14:creationId xmlns:p14="http://schemas.microsoft.com/office/powerpoint/2010/main" val="422843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 general approach</a:t>
            </a:r>
          </a:p>
          <a:p>
            <a:r>
              <a:rPr lang="en-US" dirty="0"/>
              <a:t>- Program Committee hosts the same program(s) annually.</a:t>
            </a:r>
          </a:p>
          <a:p>
            <a:endParaRPr lang="en-US" dirty="0"/>
          </a:p>
          <a:p>
            <a:r>
              <a:rPr lang="en-US" dirty="0"/>
              <a:t>Instead:</a:t>
            </a:r>
          </a:p>
          <a:p>
            <a:r>
              <a:rPr lang="en-US" dirty="0"/>
              <a:t>Invite a new, diverse group of parents to be on the Program Committee</a:t>
            </a:r>
          </a:p>
          <a:p>
            <a:r>
              <a:rPr lang="en-US" dirty="0"/>
              <a:t>Have feedback loops to seek input from underrepresented groups/respond to community feedback</a:t>
            </a:r>
          </a:p>
          <a:p>
            <a:r>
              <a:rPr lang="en-US" dirty="0"/>
              <a:t>Programs keep pace of changing needs for parents, particularly those of underserved populations</a:t>
            </a:r>
          </a:p>
          <a:p>
            <a:r>
              <a:rPr lang="en-US" dirty="0"/>
              <a:t>Programs are accessible and relevant for families</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88F79EB-8848-4D59-8B49-635C8CD2E2FD}" type="slidenum">
              <a:rPr lang="en-US" smtClean="0"/>
              <a:t>10</a:t>
            </a:fld>
            <a:endParaRPr lang="en-US"/>
          </a:p>
        </p:txBody>
      </p:sp>
    </p:spTree>
    <p:extLst>
      <p:ext uri="{BB962C8B-B14F-4D97-AF65-F5344CB8AC3E}">
        <p14:creationId xmlns:p14="http://schemas.microsoft.com/office/powerpoint/2010/main" val="225632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Generally, this looks like:</a:t>
            </a:r>
          </a:p>
          <a:p>
            <a:pPr marL="171450" indent="-171450">
              <a:buFontTx/>
              <a:buChar char="-"/>
            </a:pPr>
            <a:r>
              <a:rPr lang="en-US" dirty="0"/>
              <a:t>Fear that lifting issues of difference and diversity will create conflict.</a:t>
            </a:r>
          </a:p>
          <a:p>
            <a:pPr marL="171450" indent="-171450">
              <a:buFontTx/>
              <a:buChar char="-"/>
            </a:pPr>
            <a:r>
              <a:rPr lang="en-US" dirty="0"/>
              <a:t>Understanding disparities in children’s educational success, health and well-being exist, but choose not to incorporate in advocacy plan.</a:t>
            </a:r>
          </a:p>
          <a:p>
            <a:pPr marL="171450" indent="-171450">
              <a:buFontTx/>
              <a:buChar char="-"/>
            </a:pPr>
            <a:r>
              <a:rPr lang="en-US" dirty="0"/>
              <a:t>Do not have members from underrepresented population at the table to establish advocacy agenda.</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988F79EB-8848-4D59-8B49-635C8CD2E2FD}" type="slidenum">
              <a:rPr lang="en-US" smtClean="0"/>
              <a:t>11</a:t>
            </a:fld>
            <a:endParaRPr lang="en-US"/>
          </a:p>
        </p:txBody>
      </p:sp>
    </p:spTree>
    <p:extLst>
      <p:ext uri="{BB962C8B-B14F-4D97-AF65-F5344CB8AC3E}">
        <p14:creationId xmlns:p14="http://schemas.microsoft.com/office/powerpoint/2010/main" val="3572442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F79EB-8848-4D59-8B49-635C8CD2E2FD}" type="slidenum">
              <a:rPr lang="en-US" smtClean="0"/>
              <a:t>12</a:t>
            </a:fld>
            <a:endParaRPr lang="en-US"/>
          </a:p>
        </p:txBody>
      </p:sp>
    </p:spTree>
    <p:extLst>
      <p:ext uri="{BB962C8B-B14F-4D97-AF65-F5344CB8AC3E}">
        <p14:creationId xmlns:p14="http://schemas.microsoft.com/office/powerpoint/2010/main" val="99970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221E1F"/>
                </a:solidFill>
                <a:latin typeface="Myriad Pro Light"/>
              </a:rPr>
              <a:t>We represent parents, caregivers, educators and communities of all children, which enables us to best achieve PTA’s mission to make every child’s potential a reality.</a:t>
            </a:r>
            <a:r>
              <a:rPr lang="en-US" sz="1200" dirty="0">
                <a:latin typeface="Myriad Pro Light"/>
              </a:rPr>
              <a:t> </a:t>
            </a:r>
          </a:p>
          <a:p>
            <a:r>
              <a:rPr lang="en-US" b="0" i="0" dirty="0">
                <a:solidFill>
                  <a:srgbClr val="4D5156"/>
                </a:solidFill>
                <a:effectLst/>
                <a:highlight>
                  <a:srgbClr val="FFFFFF"/>
                </a:highlight>
                <a:latin typeface="Roboto" panose="02000000000000000000" pitchFamily="2" charset="0"/>
              </a:rPr>
              <a:t>Social equality is a state of affairs in which all individuals within society have equal rights, liberties, and status, possibly including civil rights, freedom of expression, autonomy, and equal access to certain public goods and social services.</a:t>
            </a:r>
            <a:endParaRPr lang="en-US" sz="1200" dirty="0">
              <a:latin typeface="Myriad Pro Light"/>
            </a:endParaRPr>
          </a:p>
          <a:p>
            <a:endParaRPr lang="en-US" sz="1200" dirty="0">
              <a:latin typeface="Myriad Pro Light"/>
            </a:endParaRPr>
          </a:p>
          <a:p>
            <a:endParaRPr lang="en-US" dirty="0"/>
          </a:p>
        </p:txBody>
      </p:sp>
      <p:sp>
        <p:nvSpPr>
          <p:cNvPr id="4" name="Slide Number Placeholder 3"/>
          <p:cNvSpPr>
            <a:spLocks noGrp="1"/>
          </p:cNvSpPr>
          <p:nvPr>
            <p:ph type="sldNum" sz="quarter" idx="5"/>
          </p:nvPr>
        </p:nvSpPr>
        <p:spPr/>
        <p:txBody>
          <a:bodyPr/>
          <a:lstStyle/>
          <a:p>
            <a:fld id="{988F79EB-8848-4D59-8B49-635C8CD2E2FD}" type="slidenum">
              <a:rPr lang="en-US" smtClean="0"/>
              <a:t>13</a:t>
            </a:fld>
            <a:endParaRPr lang="en-US"/>
          </a:p>
        </p:txBody>
      </p:sp>
    </p:spTree>
    <p:extLst>
      <p:ext uri="{BB962C8B-B14F-4D97-AF65-F5344CB8AC3E}">
        <p14:creationId xmlns:p14="http://schemas.microsoft.com/office/powerpoint/2010/main" val="2759825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Tell me what stage your PTA has achieved: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Beginning: PTAs </a:t>
            </a:r>
            <a:r>
              <a:rPr lang="en-US" sz="1200" dirty="0"/>
              <a:t>do not lift up issues of diversity, inclusion, and equity in any regular or routine way. </a:t>
            </a:r>
            <a:endParaRPr lang="en-US" dirty="0"/>
          </a:p>
          <a:p>
            <a:endParaRPr lang="en-US" dirty="0"/>
          </a:p>
          <a:p>
            <a:r>
              <a:rPr lang="en-US" dirty="0"/>
              <a:t>Emerging: the focus is on recruiting and building membership and leadership with individuals from different backgrounds and experiences.</a:t>
            </a:r>
          </a:p>
          <a:p>
            <a:endParaRPr lang="en-US" dirty="0"/>
          </a:p>
          <a:p>
            <a:r>
              <a:rPr lang="en-US" dirty="0"/>
              <a:t>Intermediate: the focus is on really creating that environment so that everyone is comfortable sharing their experiences for the good of the association.</a:t>
            </a:r>
          </a:p>
          <a:p>
            <a:endParaRPr lang="en-US" dirty="0"/>
          </a:p>
          <a:p>
            <a:r>
              <a:rPr lang="en-US" dirty="0"/>
              <a:t>Advanced: the primary goal is integration of an equity lens into all aspects of the association’s work.</a:t>
            </a:r>
          </a:p>
        </p:txBody>
      </p:sp>
      <p:sp>
        <p:nvSpPr>
          <p:cNvPr id="4" name="Slide Number Placeholder 3"/>
          <p:cNvSpPr>
            <a:spLocks noGrp="1"/>
          </p:cNvSpPr>
          <p:nvPr>
            <p:ph type="sldNum" sz="quarter" idx="5"/>
          </p:nvPr>
        </p:nvSpPr>
        <p:spPr/>
        <p:txBody>
          <a:bodyPr/>
          <a:lstStyle/>
          <a:p>
            <a:fld id="{988F79EB-8848-4D59-8B49-635C8CD2E2FD}" type="slidenum">
              <a:rPr lang="en-US" smtClean="0"/>
              <a:t>14</a:t>
            </a:fld>
            <a:endParaRPr lang="en-US"/>
          </a:p>
        </p:txBody>
      </p:sp>
    </p:spTree>
    <p:extLst>
      <p:ext uri="{BB962C8B-B14F-4D97-AF65-F5344CB8AC3E}">
        <p14:creationId xmlns:p14="http://schemas.microsoft.com/office/powerpoint/2010/main" val="685887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your data:</a:t>
            </a:r>
          </a:p>
          <a:p>
            <a:pPr marL="171450" indent="-171450">
              <a:buFontTx/>
              <a:buChar char="-"/>
            </a:pPr>
            <a:r>
              <a:rPr lang="en-US" dirty="0"/>
              <a:t>Understand your school/council/district/state demographic makeup: </a:t>
            </a:r>
          </a:p>
          <a:p>
            <a:pPr marL="628650" lvl="1" indent="-171450">
              <a:buFontTx/>
              <a:buChar char="-"/>
            </a:pPr>
            <a:r>
              <a:rPr lang="en-US" dirty="0"/>
              <a:t>absentee rate</a:t>
            </a:r>
          </a:p>
          <a:p>
            <a:pPr marL="628650" lvl="1" indent="-171450">
              <a:buFontTx/>
              <a:buChar char="-"/>
            </a:pPr>
            <a:r>
              <a:rPr lang="en-US" dirty="0"/>
              <a:t>enrollment</a:t>
            </a:r>
          </a:p>
          <a:p>
            <a:pPr marL="628650" lvl="1" indent="-171450">
              <a:buFontTx/>
              <a:buChar char="-"/>
            </a:pPr>
            <a:r>
              <a:rPr lang="en-US" dirty="0"/>
              <a:t>students receiving special services</a:t>
            </a:r>
          </a:p>
          <a:p>
            <a:pPr marL="628650" lvl="1" indent="-171450">
              <a:buFontTx/>
              <a:buChar char="-"/>
            </a:pPr>
            <a:r>
              <a:rPr lang="en-US" dirty="0"/>
              <a:t>discipline (suspensions &amp; expulsions)</a:t>
            </a:r>
          </a:p>
          <a:p>
            <a:pPr marL="628650" lvl="1" indent="-171450">
              <a:buFontTx/>
              <a:buChar char="-"/>
            </a:pPr>
            <a:r>
              <a:rPr lang="en-US" dirty="0"/>
              <a:t>graduation rate, etc.</a:t>
            </a:r>
          </a:p>
          <a:p>
            <a:endParaRPr lang="en-US" dirty="0"/>
          </a:p>
          <a:p>
            <a:r>
              <a:rPr lang="en-US" dirty="0"/>
              <a:t>Cultural: expectations of parents’/guardians’ role, feeling welcome, language</a:t>
            </a:r>
          </a:p>
          <a:p>
            <a:r>
              <a:rPr lang="en-US" dirty="0"/>
              <a:t>Socio-economic: costs, availability, other priorities</a:t>
            </a:r>
          </a:p>
          <a:p>
            <a:r>
              <a:rPr lang="en-US" dirty="0"/>
              <a:t>Programs, policies, practices: meeting format, activities and meeting topics</a:t>
            </a:r>
          </a:p>
          <a:p>
            <a:r>
              <a:rPr lang="en-US" dirty="0"/>
              <a:t>Relevancy of advocacy issues: academic success of students, relevant to parents’ concerns &amp; priorities, accessible advocacy activities</a:t>
            </a:r>
          </a:p>
          <a:p>
            <a:endParaRPr lang="en-US" dirty="0"/>
          </a:p>
        </p:txBody>
      </p:sp>
      <p:sp>
        <p:nvSpPr>
          <p:cNvPr id="4" name="Slide Number Placeholder 3"/>
          <p:cNvSpPr>
            <a:spLocks noGrp="1"/>
          </p:cNvSpPr>
          <p:nvPr>
            <p:ph type="sldNum" sz="quarter" idx="5"/>
          </p:nvPr>
        </p:nvSpPr>
        <p:spPr/>
        <p:txBody>
          <a:bodyPr/>
          <a:lstStyle/>
          <a:p>
            <a:fld id="{988F79EB-8848-4D59-8B49-635C8CD2E2FD}" type="slidenum">
              <a:rPr lang="en-US" smtClean="0"/>
              <a:t>15</a:t>
            </a:fld>
            <a:endParaRPr lang="en-US"/>
          </a:p>
        </p:txBody>
      </p:sp>
    </p:spTree>
    <p:extLst>
      <p:ext uri="{BB962C8B-B14F-4D97-AF65-F5344CB8AC3E}">
        <p14:creationId xmlns:p14="http://schemas.microsoft.com/office/powerpoint/2010/main" val="646683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what you will do or a new behavior to diversify your PTA</a:t>
            </a:r>
          </a:p>
        </p:txBody>
      </p:sp>
      <p:sp>
        <p:nvSpPr>
          <p:cNvPr id="4" name="Slide Number Placeholder 3"/>
          <p:cNvSpPr>
            <a:spLocks noGrp="1"/>
          </p:cNvSpPr>
          <p:nvPr>
            <p:ph type="sldNum" sz="quarter" idx="5"/>
          </p:nvPr>
        </p:nvSpPr>
        <p:spPr/>
        <p:txBody>
          <a:bodyPr/>
          <a:lstStyle/>
          <a:p>
            <a:fld id="{988F79EB-8848-4D59-8B49-635C8CD2E2FD}" type="slidenum">
              <a:rPr lang="en-US" smtClean="0"/>
              <a:t>16</a:t>
            </a:fld>
            <a:endParaRPr lang="en-US"/>
          </a:p>
        </p:txBody>
      </p:sp>
    </p:spTree>
    <p:extLst>
      <p:ext uri="{BB962C8B-B14F-4D97-AF65-F5344CB8AC3E}">
        <p14:creationId xmlns:p14="http://schemas.microsoft.com/office/powerpoint/2010/main" val="498776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F79EB-8848-4D59-8B49-635C8CD2E2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2362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Tell me why you think diversity, equity and inclusiveness is important</a:t>
            </a:r>
          </a:p>
          <a:p>
            <a:endParaRPr lang="en-US" baseline="0" dirty="0"/>
          </a:p>
          <a:p>
            <a:r>
              <a:rPr lang="en-US" baseline="0" dirty="0"/>
              <a:t>Building relationships and establishing trust is your first step in inviting more diverse members into your PTA and being more inclusive of diverse people.</a:t>
            </a:r>
          </a:p>
          <a:p>
            <a:endParaRPr lang="en-US" baseline="0" dirty="0"/>
          </a:p>
          <a:p>
            <a:r>
              <a:rPr lang="en-US" baseline="0" dirty="0"/>
              <a:t>Make this a best practice at your PTA meetings – live or virtual. Greet members at the door, or as they login.  Introduce the Principal and PTA leadership at the beginning of the meeting and before they speak. Make people feel like they are part of the group, that they are welcome in the space with introductions.</a:t>
            </a:r>
          </a:p>
          <a:p>
            <a:endParaRPr lang="en-US" baseline="0" dirty="0"/>
          </a:p>
          <a:p>
            <a:r>
              <a:rPr lang="en-US" dirty="0"/>
              <a:t>Why does DEI matter?</a:t>
            </a:r>
          </a:p>
          <a:p>
            <a:r>
              <a:rPr lang="en-US" sz="1200" dirty="0"/>
              <a:t>We are an organization founded from diverse leadership, ideas and lived experiences, yet always shared a common goal of supporting children and ensuring their potentials turned into their realities</a:t>
            </a:r>
          </a:p>
          <a:p>
            <a:r>
              <a:rPr lang="en-US" sz="1200" dirty="0"/>
              <a:t>To properly embody our mission, we must ensure that families from all backgrounds and walks of life, have a seat at the table and can advocate for their child and their needs</a:t>
            </a:r>
          </a:p>
          <a:p>
            <a:endParaRPr lang="en-US" dirty="0"/>
          </a:p>
        </p:txBody>
      </p:sp>
      <p:sp>
        <p:nvSpPr>
          <p:cNvPr id="4" name="Slide Number Placeholder 3"/>
          <p:cNvSpPr>
            <a:spLocks noGrp="1"/>
          </p:cNvSpPr>
          <p:nvPr>
            <p:ph type="sldNum" sz="quarter" idx="5"/>
          </p:nvPr>
        </p:nvSpPr>
        <p:spPr/>
        <p:txBody>
          <a:bodyPr/>
          <a:lstStyle/>
          <a:p>
            <a:fld id="{988F79EB-8848-4D59-8B49-635C8CD2E2FD}" type="slidenum">
              <a:rPr lang="en-US" smtClean="0"/>
              <a:t>3</a:t>
            </a:fld>
            <a:endParaRPr lang="en-US"/>
          </a:p>
        </p:txBody>
      </p:sp>
    </p:spTree>
    <p:extLst>
      <p:ext uri="{BB962C8B-B14F-4D97-AF65-F5344CB8AC3E}">
        <p14:creationId xmlns:p14="http://schemas.microsoft.com/office/powerpoint/2010/main" val="2759825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When PTAs acknowledge and respect the diverse cultures and perspectives in their school communities and actively work to be inclusive of all families, we are positioned to develop meaningful priorities, practices and programs that uplift ever child towards their academic and personal development.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In this workshop, we will define diversity, inclusion, and equity and discuss these concepts in relation to PTA membership, leadership, programs, and advocacy. Attendees will analyze practices in their own PTA unit (local, council or state), share ideas, and outline strategies to implement.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What we really want to do is answer</a:t>
            </a:r>
            <a:r>
              <a:rPr lang="en-US" baseline="0" dirty="0"/>
              <a:t> the question: </a:t>
            </a:r>
            <a:r>
              <a:rPr lang="en-US" dirty="0"/>
              <a:t>We scheduled the PTA meeting – why don’t they come?</a:t>
            </a:r>
          </a:p>
          <a:p>
            <a:endParaRPr lang="en-US" dirty="0"/>
          </a:p>
        </p:txBody>
      </p:sp>
      <p:sp>
        <p:nvSpPr>
          <p:cNvPr id="4" name="Slide Number Placeholder 3"/>
          <p:cNvSpPr>
            <a:spLocks noGrp="1"/>
          </p:cNvSpPr>
          <p:nvPr>
            <p:ph type="sldNum" sz="quarter" idx="5"/>
          </p:nvPr>
        </p:nvSpPr>
        <p:spPr/>
        <p:txBody>
          <a:bodyPr/>
          <a:lstStyle/>
          <a:p>
            <a:fld id="{988F79EB-8848-4D59-8B49-635C8CD2E2FD}" type="slidenum">
              <a:rPr lang="en-US" smtClean="0"/>
              <a:t>4</a:t>
            </a:fld>
            <a:endParaRPr lang="en-US"/>
          </a:p>
        </p:txBody>
      </p:sp>
    </p:spTree>
    <p:extLst>
      <p:ext uri="{BB962C8B-B14F-4D97-AF65-F5344CB8AC3E}">
        <p14:creationId xmlns:p14="http://schemas.microsoft.com/office/powerpoint/2010/main" val="3693119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F79EB-8848-4D59-8B49-635C8CD2E2FD}" type="slidenum">
              <a:rPr lang="en-US" smtClean="0"/>
              <a:t>5</a:t>
            </a:fld>
            <a:endParaRPr lang="en-US"/>
          </a:p>
        </p:txBody>
      </p:sp>
    </p:spTree>
    <p:extLst>
      <p:ext uri="{BB962C8B-B14F-4D97-AF65-F5344CB8AC3E}">
        <p14:creationId xmlns:p14="http://schemas.microsoft.com/office/powerpoint/2010/main" val="754089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797C7F"/>
                </a:solidFill>
                <a:effectLst/>
                <a:highlight>
                  <a:srgbClr val="FFFFFF"/>
                </a:highlight>
                <a:latin typeface="Nunito" panose="020F0502020204030204" pitchFamily="2" charset="0"/>
              </a:rPr>
              <a:t>In other words, each person receives the same amount of whatever commodity is being distributed, regardless of their individual circumstances.</a:t>
            </a:r>
          </a:p>
          <a:p>
            <a:r>
              <a:rPr lang="en-US" b="0" i="0" dirty="0">
                <a:solidFill>
                  <a:srgbClr val="797C7F"/>
                </a:solidFill>
                <a:effectLst/>
                <a:highlight>
                  <a:srgbClr val="FFFFFF"/>
                </a:highlight>
                <a:latin typeface="Nunito" panose="020F0502020204030204" pitchFamily="2" charset="0"/>
              </a:rPr>
              <a:t>On the surface,  equality is appealing. If everybody is given the same amount of a good, nobody receives </a:t>
            </a:r>
            <a:r>
              <a:rPr lang="en-US" b="0" i="1" dirty="0">
                <a:solidFill>
                  <a:srgbClr val="797C7F"/>
                </a:solidFill>
                <a:effectLst/>
                <a:highlight>
                  <a:srgbClr val="FFFFFF"/>
                </a:highlight>
                <a:latin typeface="Nunito" pitchFamily="2" charset="0"/>
              </a:rPr>
              <a:t>less </a:t>
            </a:r>
            <a:r>
              <a:rPr lang="en-US" b="0" i="0" dirty="0">
                <a:solidFill>
                  <a:srgbClr val="797C7F"/>
                </a:solidFill>
                <a:effectLst/>
                <a:highlight>
                  <a:srgbClr val="FFFFFF"/>
                </a:highlight>
                <a:latin typeface="Nunito" pitchFamily="2" charset="0"/>
              </a:rPr>
              <a:t>of that good, which is fair. However, this does not eliminate any inequality that exists prior to the distribution of the good.</a:t>
            </a:r>
          </a:p>
          <a:p>
            <a:pPr algn="l"/>
            <a:r>
              <a:rPr lang="en-US" b="0" i="0" dirty="0">
                <a:solidFill>
                  <a:srgbClr val="797C7F"/>
                </a:solidFill>
                <a:effectLst/>
                <a:highlight>
                  <a:srgbClr val="FFFFFF"/>
                </a:highlight>
                <a:latin typeface="Nunito" pitchFamily="2" charset="0"/>
              </a:rPr>
              <a:t>Equity aims to shrink that initial gap between those with more and those with less. The equitable distribution of crates to the boys trying to see over the fence results in all of them being at the same height after the disbursement of the crates. The shortest boy with two crates is now the same height as the medium-sized boy with one crate and the tallest boy with no crate.</a:t>
            </a:r>
          </a:p>
          <a:p>
            <a:pPr algn="l"/>
            <a:r>
              <a:rPr lang="en-US" b="0" i="0" dirty="0">
                <a:solidFill>
                  <a:srgbClr val="797C7F"/>
                </a:solidFill>
                <a:effectLst/>
                <a:highlight>
                  <a:srgbClr val="FFFFFF"/>
                </a:highlight>
                <a:latin typeface="Nunito" pitchFamily="2" charset="0"/>
              </a:rPr>
              <a:t>Equity and equality are both desirable for society, but which is preferable depends on what good or resource is up for grabs</a:t>
            </a:r>
          </a:p>
          <a:p>
            <a:endParaRPr lang="en-US" dirty="0"/>
          </a:p>
        </p:txBody>
      </p:sp>
      <p:sp>
        <p:nvSpPr>
          <p:cNvPr id="4" name="Slide Number Placeholder 3"/>
          <p:cNvSpPr>
            <a:spLocks noGrp="1"/>
          </p:cNvSpPr>
          <p:nvPr>
            <p:ph type="sldNum" sz="quarter" idx="5"/>
          </p:nvPr>
        </p:nvSpPr>
        <p:spPr/>
        <p:txBody>
          <a:bodyPr/>
          <a:lstStyle/>
          <a:p>
            <a:fld id="{988F79EB-8848-4D59-8B49-635C8CD2E2FD}" type="slidenum">
              <a:rPr lang="en-US" smtClean="0"/>
              <a:t>6</a:t>
            </a:fld>
            <a:endParaRPr lang="en-US"/>
          </a:p>
        </p:txBody>
      </p:sp>
    </p:spTree>
    <p:extLst>
      <p:ext uri="{BB962C8B-B14F-4D97-AF65-F5344CB8AC3E}">
        <p14:creationId xmlns:p14="http://schemas.microsoft.com/office/powerpoint/2010/main" val="2759825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families </a:t>
            </a:r>
            <a:r>
              <a:rPr lang="en-US" baseline="0" dirty="0"/>
              <a:t>are not represented in your PTA – that’s your target list. How are you going to reach them?</a:t>
            </a:r>
          </a:p>
          <a:p>
            <a:endParaRPr lang="en-US" baseline="0" dirty="0"/>
          </a:p>
          <a:p>
            <a:r>
              <a:rPr lang="en-US" baseline="0" dirty="0"/>
              <a:t>A general approach looks like:</a:t>
            </a:r>
          </a:p>
          <a:p>
            <a:r>
              <a:rPr lang="en-US" dirty="0"/>
              <a:t>- Have little to no engagement with parents/guardians/community members who do not actively seek out organization</a:t>
            </a:r>
          </a:p>
          <a:p>
            <a:r>
              <a:rPr lang="en-US" dirty="0"/>
              <a:t>- Assuming everyone knows what PTA is about</a:t>
            </a:r>
          </a:p>
          <a:p>
            <a:r>
              <a:rPr lang="en-US" dirty="0"/>
              <a:t>- Not collecting or analyzing data by demographic group</a:t>
            </a:r>
          </a:p>
          <a:p>
            <a:endParaRPr lang="en-US" baseline="0" dirty="0"/>
          </a:p>
          <a:p>
            <a:endParaRPr lang="en-US" dirty="0"/>
          </a:p>
        </p:txBody>
      </p:sp>
      <p:sp>
        <p:nvSpPr>
          <p:cNvPr id="4" name="Slide Number Placeholder 3"/>
          <p:cNvSpPr>
            <a:spLocks noGrp="1"/>
          </p:cNvSpPr>
          <p:nvPr>
            <p:ph type="sldNum" sz="quarter" idx="5"/>
          </p:nvPr>
        </p:nvSpPr>
        <p:spPr/>
        <p:txBody>
          <a:bodyPr/>
          <a:lstStyle/>
          <a:p>
            <a:fld id="{988F79EB-8848-4D59-8B49-635C8CD2E2FD}" type="slidenum">
              <a:rPr lang="en-US" smtClean="0"/>
              <a:t>7</a:t>
            </a:fld>
            <a:endParaRPr lang="en-US"/>
          </a:p>
        </p:txBody>
      </p:sp>
    </p:spTree>
    <p:extLst>
      <p:ext uri="{BB962C8B-B14F-4D97-AF65-F5344CB8AC3E}">
        <p14:creationId xmlns:p14="http://schemas.microsoft.com/office/powerpoint/2010/main" val="646683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Why PTA exists: what are the goals? What do you stand for?</a:t>
            </a:r>
          </a:p>
          <a:p>
            <a:pPr marL="0" indent="0">
              <a:buFont typeface="+mj-lt"/>
              <a:buNone/>
            </a:pPr>
            <a:endParaRPr lang="en-US" dirty="0"/>
          </a:p>
          <a:p>
            <a:pPr marL="0" indent="0">
              <a:buFont typeface="+mj-lt"/>
              <a:buNone/>
            </a:pPr>
            <a:r>
              <a:rPr lang="en-US" dirty="0"/>
              <a:t>What your PTA expects from members—dues, volunteering, advocacy, meetings, etc.</a:t>
            </a:r>
          </a:p>
        </p:txBody>
      </p:sp>
      <p:sp>
        <p:nvSpPr>
          <p:cNvPr id="4" name="Slide Number Placeholder 3"/>
          <p:cNvSpPr>
            <a:spLocks noGrp="1"/>
          </p:cNvSpPr>
          <p:nvPr>
            <p:ph type="sldNum" sz="quarter" idx="5"/>
          </p:nvPr>
        </p:nvSpPr>
        <p:spPr/>
        <p:txBody>
          <a:bodyPr/>
          <a:lstStyle/>
          <a:p>
            <a:fld id="{988F79EB-8848-4D59-8B49-635C8CD2E2FD}" type="slidenum">
              <a:rPr lang="en-US" smtClean="0"/>
              <a:t>8</a:t>
            </a:fld>
            <a:endParaRPr lang="en-US"/>
          </a:p>
        </p:txBody>
      </p:sp>
    </p:spTree>
    <p:extLst>
      <p:ext uri="{BB962C8B-B14F-4D97-AF65-F5344CB8AC3E}">
        <p14:creationId xmlns:p14="http://schemas.microsoft.com/office/powerpoint/2010/main" val="745832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approach:</a:t>
            </a:r>
          </a:p>
          <a:p>
            <a:pPr marL="171450" indent="-171450">
              <a:buFontTx/>
              <a:buChar char="-"/>
            </a:pPr>
            <a:r>
              <a:rPr lang="en-US" dirty="0"/>
              <a:t>Rotate the same PTA leaders, each year, as they move from school to school</a:t>
            </a:r>
          </a:p>
          <a:p>
            <a:pPr marL="171450" indent="-171450">
              <a:buFontTx/>
              <a:buChar char="-"/>
            </a:pPr>
            <a:r>
              <a:rPr lang="en-US" dirty="0"/>
              <a:t>Nominating Committee asks people they know to run for office</a:t>
            </a:r>
          </a:p>
          <a:p>
            <a:pPr marL="171450" indent="-171450">
              <a:buFontTx/>
              <a:buChar char="-"/>
            </a:pPr>
            <a:r>
              <a:rPr lang="en-US" dirty="0"/>
              <a:t>Might plan a couple of activities focused on diversity</a:t>
            </a:r>
          </a:p>
          <a:p>
            <a:endParaRPr lang="en-US" dirty="0"/>
          </a:p>
          <a:p>
            <a:r>
              <a:rPr lang="en-US" dirty="0"/>
              <a:t>Instead:</a:t>
            </a:r>
          </a:p>
          <a:p>
            <a:r>
              <a:rPr lang="en-US" dirty="0"/>
              <a:t>We create leaders by encouraging active membership.</a:t>
            </a:r>
          </a:p>
          <a:p>
            <a:r>
              <a:rPr lang="en-US" dirty="0"/>
              <a:t>Realize – parents may have a lot of knowledge &amp; skills to contribute, even if you’ve never seen them in a PTA meeting.</a:t>
            </a:r>
            <a:r>
              <a:rPr lang="en-US" baseline="0" dirty="0"/>
              <a:t> You won’t know that the dad is an accountant, the mother does web-design, the grandmother is an ASL translator – until you ask.</a:t>
            </a:r>
          </a:p>
          <a:p>
            <a:endParaRPr lang="en-US" dirty="0"/>
          </a:p>
          <a:p>
            <a:endParaRPr lang="en-US" dirty="0"/>
          </a:p>
        </p:txBody>
      </p:sp>
      <p:sp>
        <p:nvSpPr>
          <p:cNvPr id="4" name="Slide Number Placeholder 3"/>
          <p:cNvSpPr>
            <a:spLocks noGrp="1"/>
          </p:cNvSpPr>
          <p:nvPr>
            <p:ph type="sldNum" sz="quarter" idx="5"/>
          </p:nvPr>
        </p:nvSpPr>
        <p:spPr/>
        <p:txBody>
          <a:bodyPr/>
          <a:lstStyle/>
          <a:p>
            <a:fld id="{988F79EB-8848-4D59-8B49-635C8CD2E2FD}" type="slidenum">
              <a:rPr lang="en-US" smtClean="0"/>
              <a:t>9</a:t>
            </a:fld>
            <a:endParaRPr lang="en-US"/>
          </a:p>
        </p:txBody>
      </p:sp>
    </p:spTree>
    <p:extLst>
      <p:ext uri="{BB962C8B-B14F-4D97-AF65-F5344CB8AC3E}">
        <p14:creationId xmlns:p14="http://schemas.microsoft.com/office/powerpoint/2010/main" val="8243230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86FF2D-CC25-1340-9C8E-7462B4FDD4D6}"/>
              </a:ext>
            </a:extLst>
          </p:cNvPr>
          <p:cNvPicPr>
            <a:picLocks noChangeAspect="1"/>
          </p:cNvPicPr>
          <p:nvPr userDrawn="1"/>
        </p:nvPicPr>
        <p:blipFill>
          <a:blip r:embed="rId2"/>
          <a:srcRect/>
          <a:stretch/>
        </p:blipFill>
        <p:spPr>
          <a:xfrm>
            <a:off x="0" y="0"/>
            <a:ext cx="9144000" cy="5143500"/>
          </a:xfrm>
          <a:prstGeom prst="rect">
            <a:avLst/>
          </a:prstGeom>
        </p:spPr>
      </p:pic>
      <p:sp>
        <p:nvSpPr>
          <p:cNvPr id="10" name="Text Placeholder 9">
            <a:extLst>
              <a:ext uri="{FF2B5EF4-FFF2-40B4-BE49-F238E27FC236}">
                <a16:creationId xmlns:a16="http://schemas.microsoft.com/office/drawing/2014/main" id="{6728A670-9BE1-1140-8E3E-ABA57BD9B38A}"/>
              </a:ext>
            </a:extLst>
          </p:cNvPr>
          <p:cNvSpPr>
            <a:spLocks noGrp="1"/>
          </p:cNvSpPr>
          <p:nvPr>
            <p:ph type="body" sz="quarter" idx="10"/>
          </p:nvPr>
        </p:nvSpPr>
        <p:spPr>
          <a:xfrm>
            <a:off x="3962400" y="1992313"/>
            <a:ext cx="4513263" cy="950912"/>
          </a:xfrm>
        </p:spPr>
        <p:txBody>
          <a:bodyPr/>
          <a:lstStyle>
            <a:lvl1pPr marL="0" indent="0">
              <a:buNone/>
              <a:defRPr>
                <a:solidFill>
                  <a:schemeClr val="bg1"/>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en-US" dirty="0"/>
              <a:t>Click to edit Master text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7275AC-DC3C-0445-B042-B721CABD6C93}"/>
              </a:ext>
            </a:extLst>
          </p:cNvPr>
          <p:cNvPicPr>
            <a:picLocks noChangeAspect="1"/>
          </p:cNvPicPr>
          <p:nvPr userDrawn="1"/>
        </p:nvPicPr>
        <p:blipFill>
          <a:blip r:embed="rId2"/>
          <a:srcRect/>
          <a:stretch/>
        </p:blipFill>
        <p:spPr>
          <a:xfrm>
            <a:off x="0" y="0"/>
            <a:ext cx="9144000" cy="5143500"/>
          </a:xfrm>
          <a:prstGeom prst="rect">
            <a:avLst/>
          </a:prstGeom>
        </p:spPr>
      </p:pic>
      <p:sp>
        <p:nvSpPr>
          <p:cNvPr id="2" name="Title 1"/>
          <p:cNvSpPr>
            <a:spLocks noGrp="1"/>
          </p:cNvSpPr>
          <p:nvPr>
            <p:ph type="title"/>
          </p:nvPr>
        </p:nvSpPr>
        <p:spPr>
          <a:xfrm>
            <a:off x="457200" y="205979"/>
            <a:ext cx="6758763" cy="857250"/>
          </a:xfrm>
        </p:spPr>
        <p:txBody>
          <a:bodyPr/>
          <a:lstStyle>
            <a:lvl1pPr algn="l">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63DAC3-31B8-D34A-8E2D-3771CE59B9C5}" type="datetimeFigureOut">
              <a:rPr lang="en-US" smtClean="0"/>
              <a:pPr/>
              <a:t>7/10/2024</a:t>
            </a:fld>
            <a:endParaRPr lang="en-US"/>
          </a:p>
        </p:txBody>
      </p:sp>
      <p:sp>
        <p:nvSpPr>
          <p:cNvPr id="6" name="Footer Placeholder 5"/>
          <p:cNvSpPr>
            <a:spLocks noGrp="1"/>
          </p:cNvSpPr>
          <p:nvPr>
            <p:ph type="ftr" sz="quarter" idx="11"/>
          </p:nvPr>
        </p:nvSpPr>
        <p:spPr/>
        <p:txBody>
          <a:bodyPr/>
          <a:lstStyle/>
          <a:p>
            <a:r>
              <a:rPr lang="en-US" dirty="0"/>
              <a:t>NATIONAL PTA</a:t>
            </a:r>
          </a:p>
        </p:txBody>
      </p:sp>
      <p:sp>
        <p:nvSpPr>
          <p:cNvPr id="7" name="Slide Number Placeholder 6"/>
          <p:cNvSpPr>
            <a:spLocks noGrp="1"/>
          </p:cNvSpPr>
          <p:nvPr>
            <p:ph type="sldNum" sz="quarter" idx="12"/>
          </p:nvPr>
        </p:nvSpPr>
        <p:spPr/>
        <p:txBody>
          <a:bodyPr/>
          <a:lstStyle/>
          <a:p>
            <a:fld id="{110C895B-76A7-7C4B-83A9-DD78C805722C}" type="slidenum">
              <a:rPr lang="en-US" smtClean="0"/>
              <a:pPr/>
              <a:t>‹#›</a:t>
            </a:fld>
            <a:endParaRPr lang="en-US"/>
          </a:p>
        </p:txBody>
      </p:sp>
    </p:spTree>
    <p:extLst>
      <p:ext uri="{BB962C8B-B14F-4D97-AF65-F5344CB8AC3E}">
        <p14:creationId xmlns:p14="http://schemas.microsoft.com/office/powerpoint/2010/main" val="1910506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A6E613A3-ACE4-D44A-8AEC-9E29FFF820A0}"/>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4" name="Content Placeholder 3"/>
          <p:cNvSpPr>
            <a:spLocks noGrp="1"/>
          </p:cNvSpPr>
          <p:nvPr>
            <p:ph sz="half" idx="2"/>
          </p:nvPr>
        </p:nvSpPr>
        <p:spPr>
          <a:xfrm>
            <a:off x="3031671" y="367393"/>
            <a:ext cx="5451021" cy="453934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413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6E613A3-ACE4-D44A-8AEC-9E29FFF820A0}"/>
              </a:ext>
            </a:extLst>
          </p:cNvPr>
          <p:cNvPicPr>
            <a:picLocks noChangeAspect="1"/>
          </p:cNvPicPr>
          <p:nvPr userDrawn="1"/>
        </p:nvPicPr>
        <p:blipFill>
          <a:blip r:embed="rId2"/>
          <a:srcRect/>
          <a:stretch/>
        </p:blipFill>
        <p:spPr>
          <a:xfrm>
            <a:off x="0" y="0"/>
            <a:ext cx="9144000" cy="5143500"/>
          </a:xfrm>
          <a:prstGeom prst="rect">
            <a:avLst/>
          </a:prstGeom>
        </p:spPr>
      </p:pic>
      <p:sp>
        <p:nvSpPr>
          <p:cNvPr id="4" name="Content Placeholder 3"/>
          <p:cNvSpPr>
            <a:spLocks noGrp="1"/>
          </p:cNvSpPr>
          <p:nvPr>
            <p:ph sz="half" idx="2"/>
          </p:nvPr>
        </p:nvSpPr>
        <p:spPr>
          <a:xfrm>
            <a:off x="2367643" y="285751"/>
            <a:ext cx="6547757" cy="462098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365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rgbClr val="0747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040575"/>
            <a:ext cx="5486400" cy="369384"/>
          </a:xfrm>
        </p:spPr>
        <p:txBody>
          <a:bodyPr anchor="b">
            <a:noAutofit/>
          </a:bodyPr>
          <a:lstStyle>
            <a:lvl1pPr algn="ctr">
              <a:defRPr sz="2400" b="1">
                <a:solidFill>
                  <a:schemeClr val="bg1"/>
                </a:solidFill>
              </a:defRPr>
            </a:lvl1pPr>
          </a:lstStyle>
          <a:p>
            <a:r>
              <a:rPr lang="en-US" dirty="0"/>
              <a:t>Click to edit Master title style</a:t>
            </a:r>
          </a:p>
        </p:txBody>
      </p:sp>
      <p:sp>
        <p:nvSpPr>
          <p:cNvPr id="3" name="Picture Placeholder 2"/>
          <p:cNvSpPr>
            <a:spLocks noGrp="1"/>
          </p:cNvSpPr>
          <p:nvPr>
            <p:ph type="pic" idx="1"/>
          </p:nvPr>
        </p:nvSpPr>
        <p:spPr>
          <a:xfrm>
            <a:off x="1792288" y="844036"/>
            <a:ext cx="5486400" cy="3086100"/>
          </a:xfrm>
          <a:solidFill>
            <a:schemeClr val="bg1"/>
          </a:solidFill>
          <a:effectLst>
            <a:outerShdw blurRad="50800" dist="38100" dir="5400000" algn="t" rotWithShape="0">
              <a:prstClr val="black">
                <a:alpha val="40000"/>
              </a:prstClr>
            </a:outerShdw>
          </a:effectLst>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pic>
        <p:nvPicPr>
          <p:cNvPr id="9" name="Picture 8" descr="A close up of text on a black background&#10;&#10;Description automatically generated">
            <a:extLst>
              <a:ext uri="{FF2B5EF4-FFF2-40B4-BE49-F238E27FC236}">
                <a16:creationId xmlns:a16="http://schemas.microsoft.com/office/drawing/2014/main" id="{B76A593B-E5EA-964A-8F95-DC946A327FF8}"/>
              </a:ext>
            </a:extLst>
          </p:cNvPr>
          <p:cNvPicPr>
            <a:picLocks noChangeAspect="1"/>
          </p:cNvPicPr>
          <p:nvPr userDrawn="1"/>
        </p:nvPicPr>
        <p:blipFill>
          <a:blip r:embed="rId2"/>
          <a:stretch>
            <a:fillRect/>
          </a:stretch>
        </p:blipFill>
        <p:spPr>
          <a:xfrm>
            <a:off x="7790585" y="144299"/>
            <a:ext cx="1115522" cy="699737"/>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Title Only" preserve="1" userDrawn="1">
  <p:cSld name="3_Title Only">
    <p:spTree>
      <p:nvGrpSpPr>
        <p:cNvPr id="1" name="Shape 17"/>
        <p:cNvGrpSpPr/>
        <p:nvPr/>
      </p:nvGrpSpPr>
      <p:grpSpPr>
        <a:xfrm>
          <a:off x="0" y="0"/>
          <a:ext cx="0" cy="0"/>
          <a:chOff x="0" y="0"/>
          <a:chExt cx="0" cy="0"/>
        </a:xfrm>
      </p:grpSpPr>
      <p:sp>
        <p:nvSpPr>
          <p:cNvPr id="5" name="Rectangle 4">
            <a:extLst>
              <a:ext uri="{FF2B5EF4-FFF2-40B4-BE49-F238E27FC236}">
                <a16:creationId xmlns:a16="http://schemas.microsoft.com/office/drawing/2014/main" id="{D47C114B-D94C-EF45-8129-678821A19B22}"/>
              </a:ext>
            </a:extLst>
          </p:cNvPr>
          <p:cNvSpPr/>
          <p:nvPr userDrawn="1"/>
        </p:nvSpPr>
        <p:spPr>
          <a:xfrm>
            <a:off x="0" y="0"/>
            <a:ext cx="5143500" cy="5143500"/>
          </a:xfrm>
          <a:prstGeom prst="rect">
            <a:avLst/>
          </a:prstGeom>
          <a:solidFill>
            <a:srgbClr val="07477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Picture Placeholder 32">
            <a:extLst>
              <a:ext uri="{FF2B5EF4-FFF2-40B4-BE49-F238E27FC236}">
                <a16:creationId xmlns:a16="http://schemas.microsoft.com/office/drawing/2014/main" id="{461ECB26-8EE6-9945-A643-3D630A991A1C}"/>
              </a:ext>
            </a:extLst>
          </p:cNvPr>
          <p:cNvSpPr>
            <a:spLocks noGrp="1"/>
          </p:cNvSpPr>
          <p:nvPr>
            <p:ph type="pic" sz="quarter" idx="13" hasCustomPrompt="1"/>
          </p:nvPr>
        </p:nvSpPr>
        <p:spPr>
          <a:xfrm>
            <a:off x="442913" y="845910"/>
            <a:ext cx="4243387" cy="3451680"/>
          </a:xfrm>
          <a:solidFill>
            <a:schemeClr val="bg1">
              <a:lumMod val="85000"/>
            </a:schemeClr>
          </a:solidFill>
        </p:spPr>
        <p:txBody>
          <a:bodyPr/>
          <a:lstStyle>
            <a:lvl1pPr marL="257175" marR="0" indent="-257175" algn="l" defTabSz="1028700" rtl="0" eaLnBrk="1" fontAlgn="auto" latinLnBrk="0" hangingPunct="1">
              <a:lnSpc>
                <a:spcPct val="90000"/>
              </a:lnSpc>
              <a:spcBef>
                <a:spcPts val="1125"/>
              </a:spcBef>
              <a:spcAft>
                <a:spcPts val="0"/>
              </a:spcAft>
              <a:buClrTx/>
              <a:buSzTx/>
              <a:buFont typeface="Arial" panose="020B0604020202020204" pitchFamily="34" charset="0"/>
              <a:buChar char="•"/>
              <a:tabLst/>
              <a:defRPr/>
            </a:lvl1pPr>
          </a:lstStyle>
          <a:p>
            <a:pPr marL="257175" marR="0" lvl="0" indent="-257175" algn="l" defTabSz="1028700" rtl="0" eaLnBrk="1" fontAlgn="auto" latinLnBrk="0" hangingPunct="1">
              <a:lnSpc>
                <a:spcPct val="90000"/>
              </a:lnSpc>
              <a:spcBef>
                <a:spcPts val="1125"/>
              </a:spcBef>
              <a:spcAft>
                <a:spcPts val="0"/>
              </a:spcAft>
              <a:buClrTx/>
              <a:buSzTx/>
              <a:buFont typeface="Arial" panose="020B0604020202020204" pitchFamily="34" charset="0"/>
              <a:buChar char="•"/>
              <a:tabLst/>
              <a:defRPr/>
            </a:pPr>
            <a:r>
              <a:rPr lang="en-US"/>
              <a:t>Photo</a:t>
            </a:r>
          </a:p>
          <a:p>
            <a:endParaRPr lang="en-US"/>
          </a:p>
        </p:txBody>
      </p:sp>
      <p:pic>
        <p:nvPicPr>
          <p:cNvPr id="8" name="Picture 7" descr="A close up of text on a black background&#10;&#10;Description automatically generated">
            <a:extLst>
              <a:ext uri="{FF2B5EF4-FFF2-40B4-BE49-F238E27FC236}">
                <a16:creationId xmlns:a16="http://schemas.microsoft.com/office/drawing/2014/main" id="{F388432D-0C5C-1D4C-A62C-B3D46AC91758}"/>
              </a:ext>
            </a:extLst>
          </p:cNvPr>
          <p:cNvPicPr>
            <a:picLocks noChangeAspect="1"/>
          </p:cNvPicPr>
          <p:nvPr userDrawn="1"/>
        </p:nvPicPr>
        <p:blipFill>
          <a:blip r:embed="rId2"/>
          <a:stretch>
            <a:fillRect/>
          </a:stretch>
        </p:blipFill>
        <p:spPr>
          <a:xfrm>
            <a:off x="2201677" y="4433583"/>
            <a:ext cx="914949" cy="573923"/>
          </a:xfrm>
          <a:prstGeom prst="rect">
            <a:avLst/>
          </a:prstGeom>
        </p:spPr>
      </p:pic>
      <p:sp>
        <p:nvSpPr>
          <p:cNvPr id="9" name="Content Placeholder 3">
            <a:extLst>
              <a:ext uri="{FF2B5EF4-FFF2-40B4-BE49-F238E27FC236}">
                <a16:creationId xmlns:a16="http://schemas.microsoft.com/office/drawing/2014/main" id="{108C25DE-3621-6C44-9DCB-E9556D2EEED6}"/>
              </a:ext>
            </a:extLst>
          </p:cNvPr>
          <p:cNvSpPr>
            <a:spLocks noGrp="1"/>
          </p:cNvSpPr>
          <p:nvPr>
            <p:ph sz="half" idx="2"/>
          </p:nvPr>
        </p:nvSpPr>
        <p:spPr>
          <a:xfrm>
            <a:off x="5427209" y="386520"/>
            <a:ext cx="3545342" cy="441408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close up of a sign&#10;&#10;Description automatically generated">
            <a:extLst>
              <a:ext uri="{FF2B5EF4-FFF2-40B4-BE49-F238E27FC236}">
                <a16:creationId xmlns:a16="http://schemas.microsoft.com/office/drawing/2014/main" id="{088A8121-DC8D-C84E-B1AC-5451E38A4DC6}"/>
              </a:ext>
            </a:extLst>
          </p:cNvPr>
          <p:cNvPicPr>
            <a:picLocks noChangeAspect="1"/>
          </p:cNvPicPr>
          <p:nvPr userDrawn="1"/>
        </p:nvPicPr>
        <p:blipFill>
          <a:blip r:embed="rId3"/>
          <a:stretch>
            <a:fillRect/>
          </a:stretch>
        </p:blipFill>
        <p:spPr>
          <a:xfrm>
            <a:off x="-1137789" y="0"/>
            <a:ext cx="7404789" cy="1018158"/>
          </a:xfrm>
          <a:prstGeom prst="rect">
            <a:avLst/>
          </a:prstGeom>
        </p:spPr>
      </p:pic>
    </p:spTree>
    <p:extLst>
      <p:ext uri="{BB962C8B-B14F-4D97-AF65-F5344CB8AC3E}">
        <p14:creationId xmlns:p14="http://schemas.microsoft.com/office/powerpoint/2010/main" val="3819456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74183" y="302078"/>
            <a:ext cx="5451021" cy="453934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close up of a sign&#10;&#10;Description automatically generated">
            <a:extLst>
              <a:ext uri="{FF2B5EF4-FFF2-40B4-BE49-F238E27FC236}">
                <a16:creationId xmlns:a16="http://schemas.microsoft.com/office/drawing/2014/main" id="{9F8E927D-4856-B04C-BA38-33B7F2ACAF99}"/>
              </a:ext>
            </a:extLst>
          </p:cNvPr>
          <p:cNvPicPr>
            <a:picLocks noChangeAspect="1"/>
          </p:cNvPicPr>
          <p:nvPr userDrawn="1"/>
        </p:nvPicPr>
        <p:blipFill rotWithShape="1">
          <a:blip r:embed="rId2"/>
          <a:srcRect l="18758"/>
          <a:stretch/>
        </p:blipFill>
        <p:spPr>
          <a:xfrm>
            <a:off x="5915025" y="0"/>
            <a:ext cx="3228975" cy="5143500"/>
          </a:xfrm>
          <a:prstGeom prst="rect">
            <a:avLst/>
          </a:prstGeom>
        </p:spPr>
      </p:pic>
    </p:spTree>
    <p:extLst>
      <p:ext uri="{BB962C8B-B14F-4D97-AF65-F5344CB8AC3E}">
        <p14:creationId xmlns:p14="http://schemas.microsoft.com/office/powerpoint/2010/main" val="36443966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4C322-8974-4BB9-A5BD-1B7C4461EF3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CA4662B-5A6A-419D-8122-98A24FD362C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1D1AE58-DACE-456C-BBD6-1F48FA74CF66}"/>
              </a:ext>
            </a:extLst>
          </p:cNvPr>
          <p:cNvSpPr>
            <a:spLocks noGrp="1"/>
          </p:cNvSpPr>
          <p:nvPr>
            <p:ph type="dt" sz="half" idx="10"/>
          </p:nvPr>
        </p:nvSpPr>
        <p:spPr/>
        <p:txBody>
          <a:bodyPr/>
          <a:lstStyle/>
          <a:p>
            <a:fld id="{7756C9C9-3A63-4BB5-8A2F-F0F51B2475ED}" type="datetimeFigureOut">
              <a:rPr lang="en-US" smtClean="0"/>
              <a:t>7/10/2024</a:t>
            </a:fld>
            <a:endParaRPr lang="en-US"/>
          </a:p>
        </p:txBody>
      </p:sp>
      <p:sp>
        <p:nvSpPr>
          <p:cNvPr id="5" name="Footer Placeholder 4">
            <a:extLst>
              <a:ext uri="{FF2B5EF4-FFF2-40B4-BE49-F238E27FC236}">
                <a16:creationId xmlns:a16="http://schemas.microsoft.com/office/drawing/2014/main" id="{4CA6ADF7-BCF3-4F5D-A7C4-EC384548E2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DAEDA9-0C35-4F11-8659-30F0014989ED}"/>
              </a:ext>
            </a:extLst>
          </p:cNvPr>
          <p:cNvSpPr>
            <a:spLocks noGrp="1"/>
          </p:cNvSpPr>
          <p:nvPr>
            <p:ph type="sldNum" sz="quarter" idx="12"/>
          </p:nvPr>
        </p:nvSpPr>
        <p:spPr/>
        <p:txBody>
          <a:bodyPr/>
          <a:lstStyle/>
          <a:p>
            <a:fld id="{919DBECA-04C9-4B4A-942B-B77787AB029D}" type="slidenum">
              <a:rPr lang="en-US" smtClean="0"/>
              <a:t>‹#›</a:t>
            </a:fld>
            <a:endParaRPr lang="en-US"/>
          </a:p>
        </p:txBody>
      </p:sp>
    </p:spTree>
    <p:extLst>
      <p:ext uri="{BB962C8B-B14F-4D97-AF65-F5344CB8AC3E}">
        <p14:creationId xmlns:p14="http://schemas.microsoft.com/office/powerpoint/2010/main" val="38523016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6B39-AF8C-488A-BD4B-A34AC13B81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15E69F-2699-4993-A35F-CFA576DF40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4213E5-3717-4163-85A6-67AAC43FAD90}"/>
              </a:ext>
            </a:extLst>
          </p:cNvPr>
          <p:cNvSpPr>
            <a:spLocks noGrp="1"/>
          </p:cNvSpPr>
          <p:nvPr>
            <p:ph type="dt" sz="half" idx="10"/>
          </p:nvPr>
        </p:nvSpPr>
        <p:spPr/>
        <p:txBody>
          <a:bodyPr/>
          <a:lstStyle/>
          <a:p>
            <a:fld id="{7756C9C9-3A63-4BB5-8A2F-F0F51B2475ED}" type="datetimeFigureOut">
              <a:rPr lang="en-US" smtClean="0"/>
              <a:t>7/10/2024</a:t>
            </a:fld>
            <a:endParaRPr lang="en-US"/>
          </a:p>
        </p:txBody>
      </p:sp>
      <p:sp>
        <p:nvSpPr>
          <p:cNvPr id="5" name="Footer Placeholder 4">
            <a:extLst>
              <a:ext uri="{FF2B5EF4-FFF2-40B4-BE49-F238E27FC236}">
                <a16:creationId xmlns:a16="http://schemas.microsoft.com/office/drawing/2014/main" id="{89465872-6ACA-4F27-A909-E751C888DD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2692BC-95E0-48EA-ABEB-56EFCF0585C2}"/>
              </a:ext>
            </a:extLst>
          </p:cNvPr>
          <p:cNvSpPr>
            <a:spLocks noGrp="1"/>
          </p:cNvSpPr>
          <p:nvPr>
            <p:ph type="sldNum" sz="quarter" idx="12"/>
          </p:nvPr>
        </p:nvSpPr>
        <p:spPr/>
        <p:txBody>
          <a:bodyPr/>
          <a:lstStyle/>
          <a:p>
            <a:fld id="{919DBECA-04C9-4B4A-942B-B77787AB029D}" type="slidenum">
              <a:rPr lang="en-US" smtClean="0"/>
              <a:t>‹#›</a:t>
            </a:fld>
            <a:endParaRPr lang="en-US"/>
          </a:p>
        </p:txBody>
      </p:sp>
    </p:spTree>
    <p:extLst>
      <p:ext uri="{BB962C8B-B14F-4D97-AF65-F5344CB8AC3E}">
        <p14:creationId xmlns:p14="http://schemas.microsoft.com/office/powerpoint/2010/main" val="776097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A0310-E280-4DDA-9D62-9FB92827F9FD}"/>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5179BA1-5D75-4D8C-A53E-369EF6BFCEFE}"/>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CE054D-54B0-4802-919B-99EC67601FD8}"/>
              </a:ext>
            </a:extLst>
          </p:cNvPr>
          <p:cNvSpPr>
            <a:spLocks noGrp="1"/>
          </p:cNvSpPr>
          <p:nvPr>
            <p:ph type="dt" sz="half" idx="10"/>
          </p:nvPr>
        </p:nvSpPr>
        <p:spPr/>
        <p:txBody>
          <a:bodyPr/>
          <a:lstStyle/>
          <a:p>
            <a:fld id="{7756C9C9-3A63-4BB5-8A2F-F0F51B2475ED}" type="datetimeFigureOut">
              <a:rPr lang="en-US" smtClean="0"/>
              <a:t>7/10/2024</a:t>
            </a:fld>
            <a:endParaRPr lang="en-US"/>
          </a:p>
        </p:txBody>
      </p:sp>
      <p:sp>
        <p:nvSpPr>
          <p:cNvPr id="5" name="Footer Placeholder 4">
            <a:extLst>
              <a:ext uri="{FF2B5EF4-FFF2-40B4-BE49-F238E27FC236}">
                <a16:creationId xmlns:a16="http://schemas.microsoft.com/office/drawing/2014/main" id="{B8CE0135-91A2-4975-BA1C-9C05F5EB86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E3E30D-CBE3-489F-A03D-82954D690140}"/>
              </a:ext>
            </a:extLst>
          </p:cNvPr>
          <p:cNvSpPr>
            <a:spLocks noGrp="1"/>
          </p:cNvSpPr>
          <p:nvPr>
            <p:ph type="sldNum" sz="quarter" idx="12"/>
          </p:nvPr>
        </p:nvSpPr>
        <p:spPr/>
        <p:txBody>
          <a:bodyPr/>
          <a:lstStyle/>
          <a:p>
            <a:fld id="{919DBECA-04C9-4B4A-942B-B77787AB029D}" type="slidenum">
              <a:rPr lang="en-US" smtClean="0"/>
              <a:t>‹#›</a:t>
            </a:fld>
            <a:endParaRPr lang="en-US"/>
          </a:p>
        </p:txBody>
      </p:sp>
    </p:spTree>
    <p:extLst>
      <p:ext uri="{BB962C8B-B14F-4D97-AF65-F5344CB8AC3E}">
        <p14:creationId xmlns:p14="http://schemas.microsoft.com/office/powerpoint/2010/main" val="34714804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30952-85BB-453D-9460-F3E2F7D16F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551309-BA7A-4196-B7F5-BF9CD813F38D}"/>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A39FB8-2B5A-427A-8AA9-4E25BDEAA77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0978B8-267C-4FEA-9273-34C2FB996A9F}"/>
              </a:ext>
            </a:extLst>
          </p:cNvPr>
          <p:cNvSpPr>
            <a:spLocks noGrp="1"/>
          </p:cNvSpPr>
          <p:nvPr>
            <p:ph type="dt" sz="half" idx="10"/>
          </p:nvPr>
        </p:nvSpPr>
        <p:spPr/>
        <p:txBody>
          <a:bodyPr/>
          <a:lstStyle/>
          <a:p>
            <a:fld id="{7756C9C9-3A63-4BB5-8A2F-F0F51B2475ED}" type="datetimeFigureOut">
              <a:rPr lang="en-US" smtClean="0"/>
              <a:t>7/10/2024</a:t>
            </a:fld>
            <a:endParaRPr lang="en-US"/>
          </a:p>
        </p:txBody>
      </p:sp>
      <p:sp>
        <p:nvSpPr>
          <p:cNvPr id="6" name="Footer Placeholder 5">
            <a:extLst>
              <a:ext uri="{FF2B5EF4-FFF2-40B4-BE49-F238E27FC236}">
                <a16:creationId xmlns:a16="http://schemas.microsoft.com/office/drawing/2014/main" id="{DDA24A27-E04A-4F08-A166-C5F536FABE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B72168-37CB-437F-B71B-EC66C3DEC809}"/>
              </a:ext>
            </a:extLst>
          </p:cNvPr>
          <p:cNvSpPr>
            <a:spLocks noGrp="1"/>
          </p:cNvSpPr>
          <p:nvPr>
            <p:ph type="sldNum" sz="quarter" idx="12"/>
          </p:nvPr>
        </p:nvSpPr>
        <p:spPr/>
        <p:txBody>
          <a:bodyPr/>
          <a:lstStyle/>
          <a:p>
            <a:fld id="{919DBECA-04C9-4B4A-942B-B77787AB029D}" type="slidenum">
              <a:rPr lang="en-US" smtClean="0"/>
              <a:t>‹#›</a:t>
            </a:fld>
            <a:endParaRPr lang="en-US"/>
          </a:p>
        </p:txBody>
      </p:sp>
    </p:spTree>
    <p:extLst>
      <p:ext uri="{BB962C8B-B14F-4D97-AF65-F5344CB8AC3E}">
        <p14:creationId xmlns:p14="http://schemas.microsoft.com/office/powerpoint/2010/main" val="712915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A87BB6-2159-9F4B-B1FD-56B055504651}"/>
              </a:ext>
            </a:extLst>
          </p:cNvPr>
          <p:cNvPicPr>
            <a:picLocks noChangeAspect="1"/>
          </p:cNvPicPr>
          <p:nvPr userDrawn="1"/>
        </p:nvPicPr>
        <p:blipFill>
          <a:blip r:embed="rId2"/>
          <a:srcRect/>
          <a:stretch/>
        </p:blipFill>
        <p:spPr>
          <a:xfrm>
            <a:off x="0" y="0"/>
            <a:ext cx="9144000" cy="5143500"/>
          </a:xfrm>
          <a:prstGeom prst="rect">
            <a:avLst/>
          </a:prstGeom>
        </p:spPr>
      </p:pic>
      <p:sp>
        <p:nvSpPr>
          <p:cNvPr id="8" name="Title 7">
            <a:extLst>
              <a:ext uri="{FF2B5EF4-FFF2-40B4-BE49-F238E27FC236}">
                <a16:creationId xmlns:a16="http://schemas.microsoft.com/office/drawing/2014/main" id="{E1F84D61-8B27-3F40-AB6D-32CD23307CF7}"/>
              </a:ext>
            </a:extLst>
          </p:cNvPr>
          <p:cNvSpPr>
            <a:spLocks noGrp="1"/>
          </p:cNvSpPr>
          <p:nvPr>
            <p:ph type="title"/>
          </p:nvPr>
        </p:nvSpPr>
        <p:spPr>
          <a:xfrm>
            <a:off x="323385" y="3439832"/>
            <a:ext cx="4560849" cy="857250"/>
          </a:xfrm>
        </p:spPr>
        <p:txBody>
          <a:bodyPr/>
          <a:lstStyle>
            <a:lvl1pPr algn="l">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4378297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6B531-167B-4700-9233-6B57F3128087}"/>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5E9100-4682-4DDC-8E98-9618F709F09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83F3AB2-AB97-424C-BB8F-CE308574B01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43EB02-58B5-4A63-B78D-6F3940EE9F5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1F92D5C-D021-4A56-AF02-50B750D6D475}"/>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DC4BF4-00E5-4C6C-A37C-4CBC9429ABED}"/>
              </a:ext>
            </a:extLst>
          </p:cNvPr>
          <p:cNvSpPr>
            <a:spLocks noGrp="1"/>
          </p:cNvSpPr>
          <p:nvPr>
            <p:ph type="dt" sz="half" idx="10"/>
          </p:nvPr>
        </p:nvSpPr>
        <p:spPr/>
        <p:txBody>
          <a:bodyPr/>
          <a:lstStyle/>
          <a:p>
            <a:fld id="{7756C9C9-3A63-4BB5-8A2F-F0F51B2475ED}" type="datetimeFigureOut">
              <a:rPr lang="en-US" smtClean="0"/>
              <a:t>7/10/2024</a:t>
            </a:fld>
            <a:endParaRPr lang="en-US"/>
          </a:p>
        </p:txBody>
      </p:sp>
      <p:sp>
        <p:nvSpPr>
          <p:cNvPr id="8" name="Footer Placeholder 7">
            <a:extLst>
              <a:ext uri="{FF2B5EF4-FFF2-40B4-BE49-F238E27FC236}">
                <a16:creationId xmlns:a16="http://schemas.microsoft.com/office/drawing/2014/main" id="{DA1C9F31-4C82-4BBC-9B2E-2905549FB2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D7C008-40BE-44B1-BDAB-293C2690D210}"/>
              </a:ext>
            </a:extLst>
          </p:cNvPr>
          <p:cNvSpPr>
            <a:spLocks noGrp="1"/>
          </p:cNvSpPr>
          <p:nvPr>
            <p:ph type="sldNum" sz="quarter" idx="12"/>
          </p:nvPr>
        </p:nvSpPr>
        <p:spPr/>
        <p:txBody>
          <a:bodyPr/>
          <a:lstStyle/>
          <a:p>
            <a:fld id="{919DBECA-04C9-4B4A-942B-B77787AB029D}" type="slidenum">
              <a:rPr lang="en-US" smtClean="0"/>
              <a:t>‹#›</a:t>
            </a:fld>
            <a:endParaRPr lang="en-US"/>
          </a:p>
        </p:txBody>
      </p:sp>
    </p:spTree>
    <p:extLst>
      <p:ext uri="{BB962C8B-B14F-4D97-AF65-F5344CB8AC3E}">
        <p14:creationId xmlns:p14="http://schemas.microsoft.com/office/powerpoint/2010/main" val="1781911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41FE3-CEC4-4171-B989-E5627FDDFD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B71F54-1C1C-4BFD-BA34-DB21E72C8A6B}"/>
              </a:ext>
            </a:extLst>
          </p:cNvPr>
          <p:cNvSpPr>
            <a:spLocks noGrp="1"/>
          </p:cNvSpPr>
          <p:nvPr>
            <p:ph type="dt" sz="half" idx="10"/>
          </p:nvPr>
        </p:nvSpPr>
        <p:spPr/>
        <p:txBody>
          <a:bodyPr/>
          <a:lstStyle/>
          <a:p>
            <a:fld id="{7756C9C9-3A63-4BB5-8A2F-F0F51B2475ED}" type="datetimeFigureOut">
              <a:rPr lang="en-US" smtClean="0"/>
              <a:t>7/10/2024</a:t>
            </a:fld>
            <a:endParaRPr lang="en-US"/>
          </a:p>
        </p:txBody>
      </p:sp>
      <p:sp>
        <p:nvSpPr>
          <p:cNvPr id="4" name="Footer Placeholder 3">
            <a:extLst>
              <a:ext uri="{FF2B5EF4-FFF2-40B4-BE49-F238E27FC236}">
                <a16:creationId xmlns:a16="http://schemas.microsoft.com/office/drawing/2014/main" id="{F1AB40BF-9892-4BC4-B141-CDACDA9C97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51C18A-C9FD-42C6-9B4A-9867D673282E}"/>
              </a:ext>
            </a:extLst>
          </p:cNvPr>
          <p:cNvSpPr>
            <a:spLocks noGrp="1"/>
          </p:cNvSpPr>
          <p:nvPr>
            <p:ph type="sldNum" sz="quarter" idx="12"/>
          </p:nvPr>
        </p:nvSpPr>
        <p:spPr/>
        <p:txBody>
          <a:bodyPr/>
          <a:lstStyle/>
          <a:p>
            <a:fld id="{919DBECA-04C9-4B4A-942B-B77787AB029D}" type="slidenum">
              <a:rPr lang="en-US" smtClean="0"/>
              <a:t>‹#›</a:t>
            </a:fld>
            <a:endParaRPr lang="en-US"/>
          </a:p>
        </p:txBody>
      </p:sp>
    </p:spTree>
    <p:extLst>
      <p:ext uri="{BB962C8B-B14F-4D97-AF65-F5344CB8AC3E}">
        <p14:creationId xmlns:p14="http://schemas.microsoft.com/office/powerpoint/2010/main" val="37925469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6178ED-93E8-436E-BF43-9611F8E2815D}"/>
              </a:ext>
            </a:extLst>
          </p:cNvPr>
          <p:cNvSpPr>
            <a:spLocks noGrp="1"/>
          </p:cNvSpPr>
          <p:nvPr>
            <p:ph type="dt" sz="half" idx="10"/>
          </p:nvPr>
        </p:nvSpPr>
        <p:spPr/>
        <p:txBody>
          <a:bodyPr/>
          <a:lstStyle/>
          <a:p>
            <a:fld id="{7756C9C9-3A63-4BB5-8A2F-F0F51B2475ED}" type="datetimeFigureOut">
              <a:rPr lang="en-US" smtClean="0"/>
              <a:t>7/10/2024</a:t>
            </a:fld>
            <a:endParaRPr lang="en-US"/>
          </a:p>
        </p:txBody>
      </p:sp>
      <p:sp>
        <p:nvSpPr>
          <p:cNvPr id="3" name="Footer Placeholder 2">
            <a:extLst>
              <a:ext uri="{FF2B5EF4-FFF2-40B4-BE49-F238E27FC236}">
                <a16:creationId xmlns:a16="http://schemas.microsoft.com/office/drawing/2014/main" id="{A801C0D5-0483-44A3-9B21-FB10297EE5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96ACED-F1BB-41D6-9267-99149A3A4E77}"/>
              </a:ext>
            </a:extLst>
          </p:cNvPr>
          <p:cNvSpPr>
            <a:spLocks noGrp="1"/>
          </p:cNvSpPr>
          <p:nvPr>
            <p:ph type="sldNum" sz="quarter" idx="12"/>
          </p:nvPr>
        </p:nvSpPr>
        <p:spPr/>
        <p:txBody>
          <a:bodyPr/>
          <a:lstStyle/>
          <a:p>
            <a:fld id="{919DBECA-04C9-4B4A-942B-B77787AB029D}" type="slidenum">
              <a:rPr lang="en-US" smtClean="0"/>
              <a:t>‹#›</a:t>
            </a:fld>
            <a:endParaRPr lang="en-US"/>
          </a:p>
        </p:txBody>
      </p:sp>
    </p:spTree>
    <p:extLst>
      <p:ext uri="{BB962C8B-B14F-4D97-AF65-F5344CB8AC3E}">
        <p14:creationId xmlns:p14="http://schemas.microsoft.com/office/powerpoint/2010/main" val="17474507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45C5F-CB62-4F3D-9A69-D74D68A681F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DD693AC-C099-49C0-8084-5B21E85DA43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C6C666-18DD-44D8-8568-C0317E37B3E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085F0B-F133-4485-B5E0-6133C44D9B62}"/>
              </a:ext>
            </a:extLst>
          </p:cNvPr>
          <p:cNvSpPr>
            <a:spLocks noGrp="1"/>
          </p:cNvSpPr>
          <p:nvPr>
            <p:ph type="dt" sz="half" idx="10"/>
          </p:nvPr>
        </p:nvSpPr>
        <p:spPr/>
        <p:txBody>
          <a:bodyPr/>
          <a:lstStyle/>
          <a:p>
            <a:fld id="{7756C9C9-3A63-4BB5-8A2F-F0F51B2475ED}" type="datetimeFigureOut">
              <a:rPr lang="en-US" smtClean="0"/>
              <a:t>7/10/2024</a:t>
            </a:fld>
            <a:endParaRPr lang="en-US"/>
          </a:p>
        </p:txBody>
      </p:sp>
      <p:sp>
        <p:nvSpPr>
          <p:cNvPr id="6" name="Footer Placeholder 5">
            <a:extLst>
              <a:ext uri="{FF2B5EF4-FFF2-40B4-BE49-F238E27FC236}">
                <a16:creationId xmlns:a16="http://schemas.microsoft.com/office/drawing/2014/main" id="{896595CD-535F-4696-8A00-6A04E0C6B2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B9F669-8E76-4C57-8139-9208AEBB09AA}"/>
              </a:ext>
            </a:extLst>
          </p:cNvPr>
          <p:cNvSpPr>
            <a:spLocks noGrp="1"/>
          </p:cNvSpPr>
          <p:nvPr>
            <p:ph type="sldNum" sz="quarter" idx="12"/>
          </p:nvPr>
        </p:nvSpPr>
        <p:spPr/>
        <p:txBody>
          <a:bodyPr/>
          <a:lstStyle/>
          <a:p>
            <a:fld id="{919DBECA-04C9-4B4A-942B-B77787AB029D}" type="slidenum">
              <a:rPr lang="en-US" smtClean="0"/>
              <a:t>‹#›</a:t>
            </a:fld>
            <a:endParaRPr lang="en-US"/>
          </a:p>
        </p:txBody>
      </p:sp>
    </p:spTree>
    <p:extLst>
      <p:ext uri="{BB962C8B-B14F-4D97-AF65-F5344CB8AC3E}">
        <p14:creationId xmlns:p14="http://schemas.microsoft.com/office/powerpoint/2010/main" val="1174942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7264E-EB60-4B19-A4B5-0B10712DAC6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B34CF75-1FA3-4CC6-9AD5-4038AF40B02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0759EC2-C1CD-4AA0-9A0E-DFCDA3FC34A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EAB2A7A-6A91-467C-8B69-A0249E5D6624}"/>
              </a:ext>
            </a:extLst>
          </p:cNvPr>
          <p:cNvSpPr>
            <a:spLocks noGrp="1"/>
          </p:cNvSpPr>
          <p:nvPr>
            <p:ph type="dt" sz="half" idx="10"/>
          </p:nvPr>
        </p:nvSpPr>
        <p:spPr/>
        <p:txBody>
          <a:bodyPr/>
          <a:lstStyle/>
          <a:p>
            <a:fld id="{7756C9C9-3A63-4BB5-8A2F-F0F51B2475ED}" type="datetimeFigureOut">
              <a:rPr lang="en-US" smtClean="0"/>
              <a:t>7/10/2024</a:t>
            </a:fld>
            <a:endParaRPr lang="en-US"/>
          </a:p>
        </p:txBody>
      </p:sp>
      <p:sp>
        <p:nvSpPr>
          <p:cNvPr id="6" name="Footer Placeholder 5">
            <a:extLst>
              <a:ext uri="{FF2B5EF4-FFF2-40B4-BE49-F238E27FC236}">
                <a16:creationId xmlns:a16="http://schemas.microsoft.com/office/drawing/2014/main" id="{4CA66CE7-CC17-48C4-8D6F-359E7A6B1C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CA39C9-3BB7-4077-A7C3-40166F4AF5E5}"/>
              </a:ext>
            </a:extLst>
          </p:cNvPr>
          <p:cNvSpPr>
            <a:spLocks noGrp="1"/>
          </p:cNvSpPr>
          <p:nvPr>
            <p:ph type="sldNum" sz="quarter" idx="12"/>
          </p:nvPr>
        </p:nvSpPr>
        <p:spPr/>
        <p:txBody>
          <a:bodyPr/>
          <a:lstStyle/>
          <a:p>
            <a:fld id="{919DBECA-04C9-4B4A-942B-B77787AB029D}" type="slidenum">
              <a:rPr lang="en-US" smtClean="0"/>
              <a:t>‹#›</a:t>
            </a:fld>
            <a:endParaRPr lang="en-US"/>
          </a:p>
        </p:txBody>
      </p:sp>
    </p:spTree>
    <p:extLst>
      <p:ext uri="{BB962C8B-B14F-4D97-AF65-F5344CB8AC3E}">
        <p14:creationId xmlns:p14="http://schemas.microsoft.com/office/powerpoint/2010/main" val="25755902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6E01A-6923-4FA0-8BE2-5A82D94C9B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03C511-F23A-492F-A52F-E0E36757FF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163D86-C04E-4964-AF0E-794119317824}"/>
              </a:ext>
            </a:extLst>
          </p:cNvPr>
          <p:cNvSpPr>
            <a:spLocks noGrp="1"/>
          </p:cNvSpPr>
          <p:nvPr>
            <p:ph type="dt" sz="half" idx="10"/>
          </p:nvPr>
        </p:nvSpPr>
        <p:spPr/>
        <p:txBody>
          <a:bodyPr/>
          <a:lstStyle/>
          <a:p>
            <a:fld id="{7756C9C9-3A63-4BB5-8A2F-F0F51B2475ED}" type="datetimeFigureOut">
              <a:rPr lang="en-US" smtClean="0"/>
              <a:t>7/10/2024</a:t>
            </a:fld>
            <a:endParaRPr lang="en-US"/>
          </a:p>
        </p:txBody>
      </p:sp>
      <p:sp>
        <p:nvSpPr>
          <p:cNvPr id="5" name="Footer Placeholder 4">
            <a:extLst>
              <a:ext uri="{FF2B5EF4-FFF2-40B4-BE49-F238E27FC236}">
                <a16:creationId xmlns:a16="http://schemas.microsoft.com/office/drawing/2014/main" id="{5C7387C2-F12B-4C04-B065-5F5C93CA8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6B7F4E-4EB6-4853-AB3E-251B131CBB99}"/>
              </a:ext>
            </a:extLst>
          </p:cNvPr>
          <p:cNvSpPr>
            <a:spLocks noGrp="1"/>
          </p:cNvSpPr>
          <p:nvPr>
            <p:ph type="sldNum" sz="quarter" idx="12"/>
          </p:nvPr>
        </p:nvSpPr>
        <p:spPr/>
        <p:txBody>
          <a:bodyPr/>
          <a:lstStyle/>
          <a:p>
            <a:fld id="{919DBECA-04C9-4B4A-942B-B77787AB029D}" type="slidenum">
              <a:rPr lang="en-US" smtClean="0"/>
              <a:t>‹#›</a:t>
            </a:fld>
            <a:endParaRPr lang="en-US"/>
          </a:p>
        </p:txBody>
      </p:sp>
    </p:spTree>
    <p:extLst>
      <p:ext uri="{BB962C8B-B14F-4D97-AF65-F5344CB8AC3E}">
        <p14:creationId xmlns:p14="http://schemas.microsoft.com/office/powerpoint/2010/main" val="41742063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CC4EFD-DB09-4BA6-8A87-83D3F3DF34D1}"/>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C91911-3B1B-4F12-96C4-4FBF73B225A8}"/>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38E86B-F1EA-48CE-969A-5E6EDC77B58A}"/>
              </a:ext>
            </a:extLst>
          </p:cNvPr>
          <p:cNvSpPr>
            <a:spLocks noGrp="1"/>
          </p:cNvSpPr>
          <p:nvPr>
            <p:ph type="dt" sz="half" idx="10"/>
          </p:nvPr>
        </p:nvSpPr>
        <p:spPr/>
        <p:txBody>
          <a:bodyPr/>
          <a:lstStyle/>
          <a:p>
            <a:fld id="{7756C9C9-3A63-4BB5-8A2F-F0F51B2475ED}" type="datetimeFigureOut">
              <a:rPr lang="en-US" smtClean="0"/>
              <a:t>7/10/2024</a:t>
            </a:fld>
            <a:endParaRPr lang="en-US"/>
          </a:p>
        </p:txBody>
      </p:sp>
      <p:sp>
        <p:nvSpPr>
          <p:cNvPr id="5" name="Footer Placeholder 4">
            <a:extLst>
              <a:ext uri="{FF2B5EF4-FFF2-40B4-BE49-F238E27FC236}">
                <a16:creationId xmlns:a16="http://schemas.microsoft.com/office/drawing/2014/main" id="{704C611F-C2C2-4491-A2E2-E63F811CDD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C7EB27-BF3D-457D-9931-61202FBDA357}"/>
              </a:ext>
            </a:extLst>
          </p:cNvPr>
          <p:cNvSpPr>
            <a:spLocks noGrp="1"/>
          </p:cNvSpPr>
          <p:nvPr>
            <p:ph type="sldNum" sz="quarter" idx="12"/>
          </p:nvPr>
        </p:nvSpPr>
        <p:spPr/>
        <p:txBody>
          <a:bodyPr/>
          <a:lstStyle/>
          <a:p>
            <a:fld id="{919DBECA-04C9-4B4A-942B-B77787AB029D}" type="slidenum">
              <a:rPr lang="en-US" smtClean="0"/>
              <a:t>‹#›</a:t>
            </a:fld>
            <a:endParaRPr lang="en-US"/>
          </a:p>
        </p:txBody>
      </p:sp>
    </p:spTree>
    <p:extLst>
      <p:ext uri="{BB962C8B-B14F-4D97-AF65-F5344CB8AC3E}">
        <p14:creationId xmlns:p14="http://schemas.microsoft.com/office/powerpoint/2010/main" val="41992526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Title Only" userDrawn="1">
  <p:cSld name="2_Title Only">
    <p:spTree>
      <p:nvGrpSpPr>
        <p:cNvPr id="1" name="Shape 17"/>
        <p:cNvGrpSpPr/>
        <p:nvPr/>
      </p:nvGrpSpPr>
      <p:grpSpPr>
        <a:xfrm>
          <a:off x="0" y="0"/>
          <a:ext cx="0" cy="0"/>
          <a:chOff x="0" y="0"/>
          <a:chExt cx="0" cy="0"/>
        </a:xfrm>
      </p:grpSpPr>
      <p:sp>
        <p:nvSpPr>
          <p:cNvPr id="5" name="Rectangle 4">
            <a:extLst>
              <a:ext uri="{FF2B5EF4-FFF2-40B4-BE49-F238E27FC236}">
                <a16:creationId xmlns:a16="http://schemas.microsoft.com/office/drawing/2014/main" id="{D47C114B-D94C-EF45-8129-678821A19B22}"/>
              </a:ext>
            </a:extLst>
          </p:cNvPr>
          <p:cNvSpPr/>
          <p:nvPr userDrawn="1"/>
        </p:nvSpPr>
        <p:spPr>
          <a:xfrm>
            <a:off x="0" y="0"/>
            <a:ext cx="5143500" cy="5143500"/>
          </a:xfrm>
          <a:prstGeom prst="rect">
            <a:avLst/>
          </a:prstGeom>
          <a:solidFill>
            <a:srgbClr val="E1631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6" name="Picture 5" descr="A picture containing flower, bird&#10;&#10;Description automatically generated">
            <a:extLst>
              <a:ext uri="{FF2B5EF4-FFF2-40B4-BE49-F238E27FC236}">
                <a16:creationId xmlns:a16="http://schemas.microsoft.com/office/drawing/2014/main" id="{68BEE593-69D0-C24F-B443-ED90871DD8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5143500" cy="5143500"/>
          </a:xfrm>
          <a:prstGeom prst="rect">
            <a:avLst/>
          </a:prstGeom>
        </p:spPr>
      </p:pic>
      <p:sp>
        <p:nvSpPr>
          <p:cNvPr id="7" name="Picture Placeholder 32">
            <a:extLst>
              <a:ext uri="{FF2B5EF4-FFF2-40B4-BE49-F238E27FC236}">
                <a16:creationId xmlns:a16="http://schemas.microsoft.com/office/drawing/2014/main" id="{461ECB26-8EE6-9945-A643-3D630A991A1C}"/>
              </a:ext>
            </a:extLst>
          </p:cNvPr>
          <p:cNvSpPr>
            <a:spLocks noGrp="1"/>
          </p:cNvSpPr>
          <p:nvPr>
            <p:ph type="pic" sz="quarter" idx="13" hasCustomPrompt="1"/>
          </p:nvPr>
        </p:nvSpPr>
        <p:spPr>
          <a:xfrm>
            <a:off x="442914" y="845910"/>
            <a:ext cx="4243387" cy="3451680"/>
          </a:xfrm>
          <a:solidFill>
            <a:schemeClr val="bg1">
              <a:lumMod val="85000"/>
            </a:schemeClr>
          </a:solidFill>
        </p:spPr>
        <p:txBody>
          <a:bodyPr/>
          <a:lstStyle>
            <a:lvl1pPr marL="257168" marR="0" indent="-257168" algn="l" defTabSz="1028675" rtl="0" eaLnBrk="1" fontAlgn="auto" latinLnBrk="0" hangingPunct="1">
              <a:lnSpc>
                <a:spcPct val="90000"/>
              </a:lnSpc>
              <a:spcBef>
                <a:spcPts val="1125"/>
              </a:spcBef>
              <a:spcAft>
                <a:spcPts val="0"/>
              </a:spcAft>
              <a:buClrTx/>
              <a:buSzTx/>
              <a:buFont typeface="Arial" panose="020B0604020202020204" pitchFamily="34" charset="0"/>
              <a:buChar char="•"/>
              <a:tabLst/>
              <a:defRPr/>
            </a:lvl1pPr>
          </a:lstStyle>
          <a:p>
            <a:pPr marL="257168" marR="0" lvl="0" indent="-257168" algn="l" defTabSz="1028675" rtl="0" eaLnBrk="1" fontAlgn="auto" latinLnBrk="0" hangingPunct="1">
              <a:lnSpc>
                <a:spcPct val="90000"/>
              </a:lnSpc>
              <a:spcBef>
                <a:spcPts val="1125"/>
              </a:spcBef>
              <a:spcAft>
                <a:spcPts val="0"/>
              </a:spcAft>
              <a:buClrTx/>
              <a:buSzTx/>
              <a:buFont typeface="Arial" panose="020B0604020202020204" pitchFamily="34" charset="0"/>
              <a:buChar char="•"/>
              <a:tabLst/>
              <a:defRPr/>
            </a:pPr>
            <a:r>
              <a:rPr lang="en-US"/>
              <a:t>Photo</a:t>
            </a:r>
          </a:p>
          <a:p>
            <a:endParaRPr lang="en-US"/>
          </a:p>
        </p:txBody>
      </p:sp>
      <p:pic>
        <p:nvPicPr>
          <p:cNvPr id="8" name="Picture 7" descr="A close up of text on a black background&#10;&#10;Description automatically generated">
            <a:extLst>
              <a:ext uri="{FF2B5EF4-FFF2-40B4-BE49-F238E27FC236}">
                <a16:creationId xmlns:a16="http://schemas.microsoft.com/office/drawing/2014/main" id="{F388432D-0C5C-1D4C-A62C-B3D46AC91758}"/>
              </a:ext>
            </a:extLst>
          </p:cNvPr>
          <p:cNvPicPr>
            <a:picLocks noChangeAspect="1"/>
          </p:cNvPicPr>
          <p:nvPr userDrawn="1"/>
        </p:nvPicPr>
        <p:blipFill>
          <a:blip r:embed="rId3"/>
          <a:stretch>
            <a:fillRect/>
          </a:stretch>
        </p:blipFill>
        <p:spPr>
          <a:xfrm>
            <a:off x="2201678" y="4433584"/>
            <a:ext cx="914949" cy="573923"/>
          </a:xfrm>
          <a:prstGeom prst="rect">
            <a:avLst/>
          </a:prstGeom>
        </p:spPr>
      </p:pic>
      <p:sp>
        <p:nvSpPr>
          <p:cNvPr id="9" name="Content Placeholder 3">
            <a:extLst>
              <a:ext uri="{FF2B5EF4-FFF2-40B4-BE49-F238E27FC236}">
                <a16:creationId xmlns:a16="http://schemas.microsoft.com/office/drawing/2014/main" id="{108C25DE-3621-6C44-9DCB-E9556D2EEED6}"/>
              </a:ext>
            </a:extLst>
          </p:cNvPr>
          <p:cNvSpPr>
            <a:spLocks noGrp="1"/>
          </p:cNvSpPr>
          <p:nvPr>
            <p:ph sz="half" idx="2"/>
          </p:nvPr>
        </p:nvSpPr>
        <p:spPr>
          <a:xfrm>
            <a:off x="5427210" y="386520"/>
            <a:ext cx="3545342" cy="441408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0048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D66F81-4FD8-5B4A-80DD-B32BB9E01298}"/>
              </a:ext>
            </a:extLst>
          </p:cNvPr>
          <p:cNvPicPr>
            <a:picLocks noChangeAspect="1"/>
          </p:cNvPicPr>
          <p:nvPr userDrawn="1"/>
        </p:nvPicPr>
        <p:blipFill>
          <a:blip r:embed="rId2"/>
          <a:srcRect/>
          <a:stretch/>
        </p:blipFill>
        <p:spPr>
          <a:xfrm>
            <a:off x="0" y="0"/>
            <a:ext cx="9144000" cy="1257300"/>
          </a:xfrm>
          <a:prstGeom prst="rect">
            <a:avLst/>
          </a:prstGeom>
        </p:spPr>
      </p:pic>
      <p:sp>
        <p:nvSpPr>
          <p:cNvPr id="3" name="Content Placeholder 2"/>
          <p:cNvSpPr>
            <a:spLocks noGrp="1"/>
          </p:cNvSpPr>
          <p:nvPr>
            <p:ph idx="1"/>
          </p:nvPr>
        </p:nvSpPr>
        <p:spPr>
          <a:xfrm>
            <a:off x="457200" y="1635511"/>
            <a:ext cx="8229600" cy="2959111"/>
          </a:xfrm>
        </p:spPr>
        <p:txBody>
          <a:bodyPr/>
          <a:lstStyle>
            <a:lvl1pPr>
              <a:defRPr>
                <a:solidFill>
                  <a:srgbClr val="07477F"/>
                </a:solidFill>
              </a:defRPr>
            </a:lvl1pPr>
            <a:lvl2pPr>
              <a:defRPr>
                <a:solidFill>
                  <a:srgbClr val="07477F"/>
                </a:solidFill>
              </a:defRPr>
            </a:lvl2pPr>
            <a:lvl3pPr>
              <a:defRPr>
                <a:solidFill>
                  <a:srgbClr val="07477F"/>
                </a:solidFill>
              </a:defRPr>
            </a:lvl3pPr>
            <a:lvl4pPr>
              <a:defRPr>
                <a:solidFill>
                  <a:srgbClr val="07477F"/>
                </a:solidFill>
              </a:defRPr>
            </a:lvl4pPr>
            <a:lvl5pPr>
              <a:defRPr>
                <a:solidFill>
                  <a:srgbClr val="07477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A close up of a sign&#10;&#10;Description automatically generated">
            <a:extLst>
              <a:ext uri="{FF2B5EF4-FFF2-40B4-BE49-F238E27FC236}">
                <a16:creationId xmlns:a16="http://schemas.microsoft.com/office/drawing/2014/main" id="{BCDFED27-058B-7F40-A1A6-7A967D761216}"/>
              </a:ext>
            </a:extLst>
          </p:cNvPr>
          <p:cNvPicPr>
            <a:picLocks noChangeAspect="1"/>
          </p:cNvPicPr>
          <p:nvPr userDrawn="1"/>
        </p:nvPicPr>
        <p:blipFill>
          <a:blip r:embed="rId3"/>
          <a:stretch>
            <a:fillRect/>
          </a:stretch>
        </p:blipFill>
        <p:spPr>
          <a:xfrm>
            <a:off x="7878783" y="4329806"/>
            <a:ext cx="1029243" cy="645617"/>
          </a:xfrm>
          <a:prstGeom prst="rect">
            <a:avLst/>
          </a:prstGeom>
        </p:spPr>
      </p:pic>
    </p:spTree>
    <p:extLst>
      <p:ext uri="{BB962C8B-B14F-4D97-AF65-F5344CB8AC3E}">
        <p14:creationId xmlns:p14="http://schemas.microsoft.com/office/powerpoint/2010/main" val="3031824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D66F81-4FD8-5B4A-80DD-B32BB9E01298}"/>
              </a:ext>
            </a:extLst>
          </p:cNvPr>
          <p:cNvPicPr>
            <a:picLocks noChangeAspect="1"/>
          </p:cNvPicPr>
          <p:nvPr userDrawn="1"/>
        </p:nvPicPr>
        <p:blipFill>
          <a:blip r:embed="rId2"/>
          <a:srcRect/>
          <a:stretch/>
        </p:blipFill>
        <p:spPr>
          <a:xfrm>
            <a:off x="0" y="0"/>
            <a:ext cx="9144000" cy="5143500"/>
          </a:xfrm>
          <a:prstGeom prst="rect">
            <a:avLst/>
          </a:prstGeom>
        </p:spPr>
      </p:pic>
      <p:sp>
        <p:nvSpPr>
          <p:cNvPr id="3" name="Content Placeholder 2"/>
          <p:cNvSpPr>
            <a:spLocks noGrp="1"/>
          </p:cNvSpPr>
          <p:nvPr>
            <p:ph idx="1"/>
          </p:nvPr>
        </p:nvSpPr>
        <p:spPr>
          <a:xfrm>
            <a:off x="457200" y="1635511"/>
            <a:ext cx="8229600" cy="2959111"/>
          </a:xfrm>
        </p:spPr>
        <p:txBody>
          <a:bodyPr/>
          <a:lstStyle>
            <a:lvl1pPr>
              <a:defRPr>
                <a:solidFill>
                  <a:srgbClr val="07477F"/>
                </a:solidFill>
              </a:defRPr>
            </a:lvl1pPr>
            <a:lvl2pPr>
              <a:defRPr>
                <a:solidFill>
                  <a:srgbClr val="07477F"/>
                </a:solidFill>
              </a:defRPr>
            </a:lvl2pPr>
            <a:lvl3pPr>
              <a:defRPr>
                <a:solidFill>
                  <a:srgbClr val="07477F"/>
                </a:solidFill>
              </a:defRPr>
            </a:lvl3pPr>
            <a:lvl4pPr>
              <a:defRPr>
                <a:solidFill>
                  <a:srgbClr val="07477F"/>
                </a:solidFill>
              </a:defRPr>
            </a:lvl4pPr>
            <a:lvl5pPr>
              <a:defRPr>
                <a:solidFill>
                  <a:srgbClr val="07477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A close up of a sign&#10;&#10;Description automatically generated">
            <a:extLst>
              <a:ext uri="{FF2B5EF4-FFF2-40B4-BE49-F238E27FC236}">
                <a16:creationId xmlns:a16="http://schemas.microsoft.com/office/drawing/2014/main" id="{BCDFED27-058B-7F40-A1A6-7A967D761216}"/>
              </a:ext>
            </a:extLst>
          </p:cNvPr>
          <p:cNvPicPr>
            <a:picLocks noChangeAspect="1"/>
          </p:cNvPicPr>
          <p:nvPr userDrawn="1"/>
        </p:nvPicPr>
        <p:blipFill>
          <a:blip r:embed="rId3"/>
          <a:stretch>
            <a:fillRect/>
          </a:stretch>
        </p:blipFill>
        <p:spPr>
          <a:xfrm>
            <a:off x="7878783" y="4329806"/>
            <a:ext cx="1029243" cy="645617"/>
          </a:xfrm>
          <a:prstGeom prst="rect">
            <a:avLst/>
          </a:prstGeom>
        </p:spPr>
      </p:pic>
    </p:spTree>
    <p:extLst>
      <p:ext uri="{BB962C8B-B14F-4D97-AF65-F5344CB8AC3E}">
        <p14:creationId xmlns:p14="http://schemas.microsoft.com/office/powerpoint/2010/main" val="1797161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D66F81-4FD8-5B4A-80DD-B32BB9E01298}"/>
              </a:ext>
            </a:extLst>
          </p:cNvPr>
          <p:cNvPicPr>
            <a:picLocks noChangeAspect="1"/>
          </p:cNvPicPr>
          <p:nvPr userDrawn="1"/>
        </p:nvPicPr>
        <p:blipFill>
          <a:blip r:embed="rId2"/>
          <a:srcRect/>
          <a:stretch/>
        </p:blipFill>
        <p:spPr>
          <a:xfrm>
            <a:off x="0" y="0"/>
            <a:ext cx="9144000" cy="1257300"/>
          </a:xfrm>
          <a:prstGeom prst="rect">
            <a:avLst/>
          </a:prstGeom>
        </p:spPr>
      </p:pic>
      <p:sp>
        <p:nvSpPr>
          <p:cNvPr id="3" name="Content Placeholder 2"/>
          <p:cNvSpPr>
            <a:spLocks noGrp="1"/>
          </p:cNvSpPr>
          <p:nvPr>
            <p:ph idx="1"/>
          </p:nvPr>
        </p:nvSpPr>
        <p:spPr>
          <a:xfrm>
            <a:off x="457200" y="1375317"/>
            <a:ext cx="8229600" cy="3219306"/>
          </a:xfrm>
        </p:spPr>
        <p:txBody>
          <a:bodyPr/>
          <a:lstStyle>
            <a:lvl1pPr>
              <a:defRPr>
                <a:solidFill>
                  <a:srgbClr val="07477F"/>
                </a:solidFill>
              </a:defRPr>
            </a:lvl1pPr>
            <a:lvl2pPr>
              <a:defRPr>
                <a:solidFill>
                  <a:srgbClr val="07477F"/>
                </a:solidFill>
              </a:defRPr>
            </a:lvl2pPr>
            <a:lvl3pPr>
              <a:defRPr>
                <a:solidFill>
                  <a:srgbClr val="07477F"/>
                </a:solidFill>
              </a:defRPr>
            </a:lvl3pPr>
            <a:lvl4pPr>
              <a:defRPr>
                <a:solidFill>
                  <a:srgbClr val="07477F"/>
                </a:solidFill>
              </a:defRPr>
            </a:lvl4pPr>
            <a:lvl5pPr>
              <a:defRPr>
                <a:solidFill>
                  <a:srgbClr val="07477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863DAC3-31B8-D34A-8E2D-3771CE59B9C5}" type="datetimeFigureOut">
              <a:rPr lang="en-US" smtClean="0"/>
              <a:pPr/>
              <a:t>7/10/2024</a:t>
            </a:fld>
            <a:endParaRPr lang="en-US"/>
          </a:p>
        </p:txBody>
      </p:sp>
      <p:sp>
        <p:nvSpPr>
          <p:cNvPr id="5" name="Footer Placeholder 4"/>
          <p:cNvSpPr>
            <a:spLocks noGrp="1"/>
          </p:cNvSpPr>
          <p:nvPr>
            <p:ph type="ftr" sz="quarter" idx="11"/>
          </p:nvPr>
        </p:nvSpPr>
        <p:spPr/>
        <p:txBody>
          <a:bodyPr/>
          <a:lstStyle/>
          <a:p>
            <a:r>
              <a:rPr lang="en-US" dirty="0">
                <a:latin typeface="Arial"/>
                <a:cs typeface="Arial"/>
              </a:rPr>
              <a:t>NATIONAL PTA</a:t>
            </a:r>
          </a:p>
        </p:txBody>
      </p:sp>
      <p:sp>
        <p:nvSpPr>
          <p:cNvPr id="6" name="Slide Number Placeholder 5"/>
          <p:cNvSpPr>
            <a:spLocks noGrp="1"/>
          </p:cNvSpPr>
          <p:nvPr>
            <p:ph type="sldNum" sz="quarter" idx="12"/>
          </p:nvPr>
        </p:nvSpPr>
        <p:spPr/>
        <p:txBody>
          <a:bodyPr/>
          <a:lstStyle/>
          <a:p>
            <a:fld id="{110C895B-76A7-7C4B-83A9-DD78C805722C}" type="slidenum">
              <a:rPr lang="en-US" smtClean="0"/>
              <a:pPr/>
              <a:t>‹#›</a:t>
            </a:fld>
            <a:endParaRPr lang="en-US"/>
          </a:p>
        </p:txBody>
      </p:sp>
      <p:pic>
        <p:nvPicPr>
          <p:cNvPr id="10" name="Picture 9" descr="A close up of text on a black background&#10;&#10;Description automatically generated">
            <a:extLst>
              <a:ext uri="{FF2B5EF4-FFF2-40B4-BE49-F238E27FC236}">
                <a16:creationId xmlns:a16="http://schemas.microsoft.com/office/drawing/2014/main" id="{271D1383-6CC5-D544-8AD5-C602A64C90C4}"/>
              </a:ext>
            </a:extLst>
          </p:cNvPr>
          <p:cNvPicPr>
            <a:picLocks noChangeAspect="1"/>
          </p:cNvPicPr>
          <p:nvPr userDrawn="1"/>
        </p:nvPicPr>
        <p:blipFill>
          <a:blip r:embed="rId3"/>
          <a:stretch>
            <a:fillRect/>
          </a:stretch>
        </p:blipFill>
        <p:spPr>
          <a:xfrm>
            <a:off x="7717606" y="316163"/>
            <a:ext cx="1033930" cy="648556"/>
          </a:xfrm>
          <a:prstGeom prst="rect">
            <a:avLst/>
          </a:prstGeom>
        </p:spPr>
      </p:pic>
    </p:spTree>
    <p:extLst>
      <p:ext uri="{BB962C8B-B14F-4D97-AF65-F5344CB8AC3E}">
        <p14:creationId xmlns:p14="http://schemas.microsoft.com/office/powerpoint/2010/main" val="1942241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D66F81-4FD8-5B4A-80DD-B32BB9E01298}"/>
              </a:ext>
            </a:extLst>
          </p:cNvPr>
          <p:cNvPicPr>
            <a:picLocks noChangeAspect="1"/>
          </p:cNvPicPr>
          <p:nvPr userDrawn="1"/>
        </p:nvPicPr>
        <p:blipFill>
          <a:blip r:embed="rId2"/>
          <a:srcRect/>
          <a:stretch/>
        </p:blipFill>
        <p:spPr>
          <a:xfrm>
            <a:off x="0" y="0"/>
            <a:ext cx="9144000" cy="5143500"/>
          </a:xfrm>
          <a:prstGeom prst="rect">
            <a:avLst/>
          </a:prstGeom>
          <a:ln>
            <a:noFill/>
          </a:ln>
        </p:spPr>
      </p:pic>
      <p:sp>
        <p:nvSpPr>
          <p:cNvPr id="3" name="Content Placeholder 2"/>
          <p:cNvSpPr>
            <a:spLocks noGrp="1"/>
          </p:cNvSpPr>
          <p:nvPr>
            <p:ph idx="1"/>
          </p:nvPr>
        </p:nvSpPr>
        <p:spPr>
          <a:xfrm>
            <a:off x="457200" y="1375317"/>
            <a:ext cx="8229600" cy="3219306"/>
          </a:xfrm>
        </p:spPr>
        <p:txBody>
          <a:bodyPr/>
          <a:lstStyle>
            <a:lvl1pPr>
              <a:defRPr>
                <a:solidFill>
                  <a:srgbClr val="07477F"/>
                </a:solidFill>
              </a:defRPr>
            </a:lvl1pPr>
            <a:lvl2pPr>
              <a:defRPr>
                <a:solidFill>
                  <a:srgbClr val="07477F"/>
                </a:solidFill>
              </a:defRPr>
            </a:lvl2pPr>
            <a:lvl3pPr>
              <a:defRPr>
                <a:solidFill>
                  <a:srgbClr val="07477F"/>
                </a:solidFill>
              </a:defRPr>
            </a:lvl3pPr>
            <a:lvl4pPr>
              <a:defRPr>
                <a:solidFill>
                  <a:srgbClr val="07477F"/>
                </a:solidFill>
              </a:defRPr>
            </a:lvl4pPr>
            <a:lvl5pPr>
              <a:defRPr>
                <a:solidFill>
                  <a:srgbClr val="07477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863DAC3-31B8-D34A-8E2D-3771CE59B9C5}" type="datetimeFigureOut">
              <a:rPr lang="en-US" smtClean="0"/>
              <a:pPr/>
              <a:t>7/10/2024</a:t>
            </a:fld>
            <a:endParaRPr lang="en-US"/>
          </a:p>
        </p:txBody>
      </p:sp>
      <p:sp>
        <p:nvSpPr>
          <p:cNvPr id="5" name="Footer Placeholder 4"/>
          <p:cNvSpPr>
            <a:spLocks noGrp="1"/>
          </p:cNvSpPr>
          <p:nvPr>
            <p:ph type="ftr" sz="quarter" idx="11"/>
          </p:nvPr>
        </p:nvSpPr>
        <p:spPr/>
        <p:txBody>
          <a:bodyPr/>
          <a:lstStyle/>
          <a:p>
            <a:r>
              <a:rPr lang="en-US" dirty="0">
                <a:latin typeface="Arial"/>
                <a:cs typeface="Arial"/>
              </a:rPr>
              <a:t>NATIONAL PTA</a:t>
            </a:r>
          </a:p>
        </p:txBody>
      </p:sp>
      <p:sp>
        <p:nvSpPr>
          <p:cNvPr id="6" name="Slide Number Placeholder 5"/>
          <p:cNvSpPr>
            <a:spLocks noGrp="1"/>
          </p:cNvSpPr>
          <p:nvPr>
            <p:ph type="sldNum" sz="quarter" idx="12"/>
          </p:nvPr>
        </p:nvSpPr>
        <p:spPr/>
        <p:txBody>
          <a:bodyPr/>
          <a:lstStyle/>
          <a:p>
            <a:fld id="{110C895B-76A7-7C4B-83A9-DD78C805722C}" type="slidenum">
              <a:rPr lang="en-US" smtClean="0"/>
              <a:pPr/>
              <a:t>‹#›</a:t>
            </a:fld>
            <a:endParaRPr lang="en-US"/>
          </a:p>
        </p:txBody>
      </p:sp>
      <p:pic>
        <p:nvPicPr>
          <p:cNvPr id="10" name="Picture 9" descr="A close up of text on a black background&#10;&#10;Description automatically generated">
            <a:extLst>
              <a:ext uri="{FF2B5EF4-FFF2-40B4-BE49-F238E27FC236}">
                <a16:creationId xmlns:a16="http://schemas.microsoft.com/office/drawing/2014/main" id="{271D1383-6CC5-D544-8AD5-C602A64C90C4}"/>
              </a:ext>
            </a:extLst>
          </p:cNvPr>
          <p:cNvPicPr>
            <a:picLocks noChangeAspect="1"/>
          </p:cNvPicPr>
          <p:nvPr userDrawn="1"/>
        </p:nvPicPr>
        <p:blipFill>
          <a:blip r:embed="rId3"/>
          <a:stretch>
            <a:fillRect/>
          </a:stretch>
        </p:blipFill>
        <p:spPr>
          <a:xfrm>
            <a:off x="7867309" y="316163"/>
            <a:ext cx="1033930" cy="648556"/>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7275AC-DC3C-0445-B042-B721CABD6C93}"/>
              </a:ext>
            </a:extLst>
          </p:cNvPr>
          <p:cNvPicPr>
            <a:picLocks noChangeAspect="1"/>
          </p:cNvPicPr>
          <p:nvPr userDrawn="1"/>
        </p:nvPicPr>
        <p:blipFill>
          <a:blip r:embed="rId2"/>
          <a:srcRect/>
          <a:stretch/>
        </p:blipFill>
        <p:spPr>
          <a:xfrm>
            <a:off x="0" y="0"/>
            <a:ext cx="9144000" cy="5143500"/>
          </a:xfrm>
          <a:prstGeom prst="rect">
            <a:avLst/>
          </a:prstGeom>
        </p:spPr>
      </p:pic>
      <p:sp>
        <p:nvSpPr>
          <p:cNvPr id="2" name="Title 1"/>
          <p:cNvSpPr>
            <a:spLocks noGrp="1"/>
          </p:cNvSpPr>
          <p:nvPr>
            <p:ph type="title"/>
          </p:nvPr>
        </p:nvSpPr>
        <p:spPr>
          <a:xfrm>
            <a:off x="457200" y="205979"/>
            <a:ext cx="6758763" cy="857250"/>
          </a:xfrm>
        </p:spPr>
        <p:txBody>
          <a:bodyPr/>
          <a:lstStyle>
            <a:lvl1pPr algn="l">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63DAC3-31B8-D34A-8E2D-3771CE59B9C5}" type="datetimeFigureOut">
              <a:rPr lang="en-US" smtClean="0"/>
              <a:pPr/>
              <a:t>7/10/2024</a:t>
            </a:fld>
            <a:endParaRPr lang="en-US"/>
          </a:p>
        </p:txBody>
      </p:sp>
      <p:sp>
        <p:nvSpPr>
          <p:cNvPr id="6" name="Footer Placeholder 5"/>
          <p:cNvSpPr>
            <a:spLocks noGrp="1"/>
          </p:cNvSpPr>
          <p:nvPr>
            <p:ph type="ftr" sz="quarter" idx="11"/>
          </p:nvPr>
        </p:nvSpPr>
        <p:spPr/>
        <p:txBody>
          <a:bodyPr/>
          <a:lstStyle/>
          <a:p>
            <a:r>
              <a:rPr lang="en-US" dirty="0"/>
              <a:t>NATIONAL PTA</a:t>
            </a:r>
          </a:p>
        </p:txBody>
      </p:sp>
      <p:sp>
        <p:nvSpPr>
          <p:cNvPr id="7" name="Slide Number Placeholder 6"/>
          <p:cNvSpPr>
            <a:spLocks noGrp="1"/>
          </p:cNvSpPr>
          <p:nvPr>
            <p:ph type="sldNum" sz="quarter" idx="12"/>
          </p:nvPr>
        </p:nvSpPr>
        <p:spPr/>
        <p:txBody>
          <a:bodyPr/>
          <a:lstStyle/>
          <a:p>
            <a:fld id="{110C895B-76A7-7C4B-83A9-DD78C805722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7275AC-DC3C-0445-B042-B721CABD6C93}"/>
              </a:ext>
            </a:extLst>
          </p:cNvPr>
          <p:cNvPicPr>
            <a:picLocks noChangeAspect="1"/>
          </p:cNvPicPr>
          <p:nvPr userDrawn="1"/>
        </p:nvPicPr>
        <p:blipFill>
          <a:blip r:embed="rId2"/>
          <a:srcRect/>
          <a:stretch/>
        </p:blipFill>
        <p:spPr>
          <a:xfrm>
            <a:off x="0" y="0"/>
            <a:ext cx="9144000" cy="5143500"/>
          </a:xfrm>
          <a:prstGeom prst="rect">
            <a:avLst/>
          </a:prstGeom>
        </p:spPr>
      </p:pic>
      <p:sp>
        <p:nvSpPr>
          <p:cNvPr id="2" name="Title 1"/>
          <p:cNvSpPr>
            <a:spLocks noGrp="1"/>
          </p:cNvSpPr>
          <p:nvPr>
            <p:ph type="title"/>
          </p:nvPr>
        </p:nvSpPr>
        <p:spPr>
          <a:xfrm>
            <a:off x="457200" y="205979"/>
            <a:ext cx="6758763" cy="857250"/>
          </a:xfrm>
        </p:spPr>
        <p:txBody>
          <a:bodyPr/>
          <a:lstStyle>
            <a:lvl1pPr algn="l">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63DAC3-31B8-D34A-8E2D-3771CE59B9C5}" type="datetimeFigureOut">
              <a:rPr lang="en-US" smtClean="0"/>
              <a:pPr/>
              <a:t>7/10/2024</a:t>
            </a:fld>
            <a:endParaRPr lang="en-US"/>
          </a:p>
        </p:txBody>
      </p:sp>
      <p:sp>
        <p:nvSpPr>
          <p:cNvPr id="6" name="Footer Placeholder 5"/>
          <p:cNvSpPr>
            <a:spLocks noGrp="1"/>
          </p:cNvSpPr>
          <p:nvPr>
            <p:ph type="ftr" sz="quarter" idx="11"/>
          </p:nvPr>
        </p:nvSpPr>
        <p:spPr/>
        <p:txBody>
          <a:bodyPr/>
          <a:lstStyle/>
          <a:p>
            <a:r>
              <a:rPr lang="en-US" dirty="0"/>
              <a:t>NATIONAL PTA</a:t>
            </a:r>
          </a:p>
        </p:txBody>
      </p:sp>
      <p:sp>
        <p:nvSpPr>
          <p:cNvPr id="7" name="Slide Number Placeholder 6"/>
          <p:cNvSpPr>
            <a:spLocks noGrp="1"/>
          </p:cNvSpPr>
          <p:nvPr>
            <p:ph type="sldNum" sz="quarter" idx="12"/>
          </p:nvPr>
        </p:nvSpPr>
        <p:spPr/>
        <p:txBody>
          <a:bodyPr/>
          <a:lstStyle/>
          <a:p>
            <a:fld id="{110C895B-76A7-7C4B-83A9-DD78C805722C}" type="slidenum">
              <a:rPr lang="en-US" smtClean="0"/>
              <a:pPr/>
              <a:t>‹#›</a:t>
            </a:fld>
            <a:endParaRPr lang="en-US"/>
          </a:p>
        </p:txBody>
      </p:sp>
    </p:spTree>
    <p:extLst>
      <p:ext uri="{BB962C8B-B14F-4D97-AF65-F5344CB8AC3E}">
        <p14:creationId xmlns:p14="http://schemas.microsoft.com/office/powerpoint/2010/main" val="3129645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7275AC-DC3C-0445-B042-B721CABD6C93}"/>
              </a:ext>
            </a:extLst>
          </p:cNvPr>
          <p:cNvPicPr>
            <a:picLocks noChangeAspect="1"/>
          </p:cNvPicPr>
          <p:nvPr userDrawn="1"/>
        </p:nvPicPr>
        <p:blipFill>
          <a:blip r:embed="rId2"/>
          <a:srcRect/>
          <a:stretch/>
        </p:blipFill>
        <p:spPr>
          <a:xfrm>
            <a:off x="0" y="0"/>
            <a:ext cx="9144000" cy="5143500"/>
          </a:xfrm>
          <a:prstGeom prst="rect">
            <a:avLst/>
          </a:prstGeom>
        </p:spPr>
      </p:pic>
      <p:sp>
        <p:nvSpPr>
          <p:cNvPr id="2" name="Title 1"/>
          <p:cNvSpPr>
            <a:spLocks noGrp="1"/>
          </p:cNvSpPr>
          <p:nvPr>
            <p:ph type="title"/>
          </p:nvPr>
        </p:nvSpPr>
        <p:spPr>
          <a:xfrm>
            <a:off x="457200" y="205979"/>
            <a:ext cx="6758763" cy="857250"/>
          </a:xfrm>
        </p:spPr>
        <p:txBody>
          <a:bodyPr/>
          <a:lstStyle>
            <a:lvl1pPr algn="l">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63DAC3-31B8-D34A-8E2D-3771CE59B9C5}" type="datetimeFigureOut">
              <a:rPr lang="en-US" smtClean="0"/>
              <a:pPr/>
              <a:t>7/10/2024</a:t>
            </a:fld>
            <a:endParaRPr lang="en-US"/>
          </a:p>
        </p:txBody>
      </p:sp>
      <p:sp>
        <p:nvSpPr>
          <p:cNvPr id="6" name="Footer Placeholder 5"/>
          <p:cNvSpPr>
            <a:spLocks noGrp="1"/>
          </p:cNvSpPr>
          <p:nvPr>
            <p:ph type="ftr" sz="quarter" idx="11"/>
          </p:nvPr>
        </p:nvSpPr>
        <p:spPr/>
        <p:txBody>
          <a:bodyPr/>
          <a:lstStyle/>
          <a:p>
            <a:r>
              <a:rPr lang="en-US" dirty="0"/>
              <a:t>NATIONAL PTA</a:t>
            </a:r>
          </a:p>
        </p:txBody>
      </p:sp>
      <p:sp>
        <p:nvSpPr>
          <p:cNvPr id="7" name="Slide Number Placeholder 6"/>
          <p:cNvSpPr>
            <a:spLocks noGrp="1"/>
          </p:cNvSpPr>
          <p:nvPr>
            <p:ph type="sldNum" sz="quarter" idx="12"/>
          </p:nvPr>
        </p:nvSpPr>
        <p:spPr/>
        <p:txBody>
          <a:bodyPr/>
          <a:lstStyle/>
          <a:p>
            <a:fld id="{110C895B-76A7-7C4B-83A9-DD78C805722C}" type="slidenum">
              <a:rPr lang="en-US" smtClean="0"/>
              <a:pPr/>
              <a:t>‹#›</a:t>
            </a:fld>
            <a:endParaRPr lang="en-US"/>
          </a:p>
        </p:txBody>
      </p:sp>
    </p:spTree>
    <p:extLst>
      <p:ext uri="{BB962C8B-B14F-4D97-AF65-F5344CB8AC3E}">
        <p14:creationId xmlns:p14="http://schemas.microsoft.com/office/powerpoint/2010/main" val="2669998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rgbClr val="07477F"/>
                </a:solidFill>
                <a:latin typeface="Arial" panose="020B0604020202020204" pitchFamily="34" charset="0"/>
                <a:cs typeface="Arial" panose="020B0604020202020204" pitchFamily="34" charset="0"/>
              </a:defRPr>
            </a:lvl1pPr>
          </a:lstStyle>
          <a:p>
            <a:fld id="{2863DAC3-31B8-D34A-8E2D-3771CE59B9C5}" type="datetimeFigureOut">
              <a:rPr lang="en-US" smtClean="0"/>
              <a:pPr/>
              <a:t>7/10/2024</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900" b="0" spc="300">
                <a:solidFill>
                  <a:srgbClr val="07477F"/>
                </a:solidFill>
              </a:defRPr>
            </a:lvl1pPr>
          </a:lstStyle>
          <a:p>
            <a:r>
              <a:rPr lang="en-US" dirty="0">
                <a:latin typeface="Arial"/>
                <a:cs typeface="Arial"/>
              </a:rPr>
              <a:t>NATIONAL PTA</a:t>
            </a: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rgbClr val="07477F"/>
                </a:solidFill>
                <a:latin typeface="Arial" panose="020B0604020202020204" pitchFamily="34" charset="0"/>
                <a:cs typeface="Arial" panose="020B0604020202020204" pitchFamily="34" charset="0"/>
              </a:defRPr>
            </a:lvl1pPr>
          </a:lstStyle>
          <a:p>
            <a:fld id="{110C895B-76A7-7C4B-83A9-DD78C805722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9" r:id="rId2"/>
    <p:sldLayoutId id="2147483666" r:id="rId3"/>
    <p:sldLayoutId id="2147483658" r:id="rId4"/>
    <p:sldLayoutId id="2147483667" r:id="rId5"/>
    <p:sldLayoutId id="2147483650" r:id="rId6"/>
    <p:sldLayoutId id="2147483652" r:id="rId7"/>
    <p:sldLayoutId id="2147483660" r:id="rId8"/>
    <p:sldLayoutId id="2147483668" r:id="rId9"/>
    <p:sldLayoutId id="2147483661" r:id="rId10"/>
    <p:sldLayoutId id="2147483662" r:id="rId11"/>
    <p:sldLayoutId id="2147483663" r:id="rId12"/>
    <p:sldLayoutId id="2147483657" r:id="rId13"/>
    <p:sldLayoutId id="2147483669" r:id="rId14"/>
    <p:sldLayoutId id="2147483670" r:id="rId15"/>
  </p:sldLayoutIdLst>
  <p:txStyles>
    <p:titleStyle>
      <a:lvl1pPr algn="ctr" defTabSz="342900" rtl="0" eaLnBrk="1" latinLnBrk="0" hangingPunct="1">
        <a:spcBef>
          <a:spcPct val="0"/>
        </a:spcBef>
        <a:buNone/>
        <a:defRPr sz="3300" kern="1200">
          <a:solidFill>
            <a:schemeClr val="tx1"/>
          </a:solidFill>
          <a:latin typeface="Arial" panose="020B0604020202020204" pitchFamily="34" charset="0"/>
          <a:ea typeface="+mj-ea"/>
          <a:cs typeface="Arial" panose="020B0604020202020204" pitchFamily="34" charset="0"/>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10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24AE24-2BFC-4668-9B70-AFC7A2258B0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222C40-7D44-4FC6-A6EF-E15EE89BCDC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75260D-A736-483B-83CA-248CD994779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756C9C9-3A63-4BB5-8A2F-F0F51B2475ED}" type="datetimeFigureOut">
              <a:rPr lang="en-US" smtClean="0"/>
              <a:t>7/10/2024</a:t>
            </a:fld>
            <a:endParaRPr lang="en-US"/>
          </a:p>
        </p:txBody>
      </p:sp>
      <p:sp>
        <p:nvSpPr>
          <p:cNvPr id="5" name="Footer Placeholder 4">
            <a:extLst>
              <a:ext uri="{FF2B5EF4-FFF2-40B4-BE49-F238E27FC236}">
                <a16:creationId xmlns:a16="http://schemas.microsoft.com/office/drawing/2014/main" id="{F4E2B78C-CCBA-4D21-A401-BEAC5A257FE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FF8128-C86B-4D92-8842-04C99559665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19DBECA-04C9-4B4A-942B-B77787AB029D}" type="slidenum">
              <a:rPr lang="en-US" smtClean="0"/>
              <a:t>‹#›</a:t>
            </a:fld>
            <a:endParaRPr lang="en-US"/>
          </a:p>
        </p:txBody>
      </p:sp>
    </p:spTree>
    <p:extLst>
      <p:ext uri="{BB962C8B-B14F-4D97-AF65-F5344CB8AC3E}">
        <p14:creationId xmlns:p14="http://schemas.microsoft.com/office/powerpoint/2010/main" val="264545345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8.jpg"/><Relationship Id="rId5" Type="http://schemas.openxmlformats.org/officeDocument/2006/relationships/hyperlink" Target="https://creativecommons.org/licenses/by/3.0/" TargetMode="External"/><Relationship Id="rId4" Type="http://schemas.openxmlformats.org/officeDocument/2006/relationships/hyperlink" Target="http://pchujman.cumbresblogs.com/2017/03/06/welcome-senior-4-2/"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24.jpg"/><Relationship Id="rId4" Type="http://schemas.openxmlformats.org/officeDocument/2006/relationships/image" Target="../media/image23.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3BA6AB-AAB7-7442-989E-839742403276}"/>
              </a:ext>
            </a:extLst>
          </p:cNvPr>
          <p:cNvSpPr>
            <a:spLocks noGrp="1"/>
          </p:cNvSpPr>
          <p:nvPr>
            <p:ph type="body" sz="quarter" idx="10"/>
          </p:nvPr>
        </p:nvSpPr>
        <p:spPr>
          <a:xfrm>
            <a:off x="3962400" y="1992312"/>
            <a:ext cx="4513263" cy="1293147"/>
          </a:xfrm>
        </p:spPr>
        <p:txBody>
          <a:bodyPr>
            <a:normAutofit fontScale="85000" lnSpcReduction="20000"/>
          </a:bodyPr>
          <a:lstStyle/>
          <a:p>
            <a:r>
              <a:rPr lang="en-US" dirty="0"/>
              <a:t>Advancing Diversity, Equity and Inclusion in Your PTA</a:t>
            </a:r>
          </a:p>
          <a:p>
            <a:r>
              <a:rPr lang="en-US" dirty="0"/>
              <a:t>Presented by Yvonne Johnson</a:t>
            </a:r>
          </a:p>
          <a:p>
            <a:r>
              <a:rPr lang="en-US" dirty="0"/>
              <a:t>National PTA President </a:t>
            </a:r>
          </a:p>
        </p:txBody>
      </p:sp>
    </p:spTree>
    <p:extLst>
      <p:ext uri="{BB962C8B-B14F-4D97-AF65-F5344CB8AC3E}">
        <p14:creationId xmlns:p14="http://schemas.microsoft.com/office/powerpoint/2010/main" val="4207620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5BAF89-504F-4DED-9C45-77F74001ED3A}"/>
              </a:ext>
            </a:extLst>
          </p:cNvPr>
          <p:cNvSpPr>
            <a:spLocks noGrp="1"/>
          </p:cNvSpPr>
          <p:nvPr>
            <p:ph sz="half" idx="2"/>
          </p:nvPr>
        </p:nvSpPr>
        <p:spPr>
          <a:xfrm>
            <a:off x="274183" y="1351722"/>
            <a:ext cx="5451021" cy="3489699"/>
          </a:xfrm>
        </p:spPr>
        <p:txBody>
          <a:bodyPr/>
          <a:lstStyle/>
          <a:p>
            <a:pPr>
              <a:buFont typeface="Wingdings" panose="05000000000000000000" pitchFamily="2" charset="2"/>
              <a:buChar char="v"/>
            </a:pPr>
            <a:r>
              <a:rPr lang="en-US" dirty="0"/>
              <a:t>Different programs from year to year—parent/guardian participation, ELL supports, activities to take home, &amp; feedback opportunities</a:t>
            </a:r>
          </a:p>
          <a:p>
            <a:pPr marL="0" indent="0">
              <a:buNone/>
            </a:pPr>
            <a:endParaRPr lang="en-US" dirty="0"/>
          </a:p>
          <a:p>
            <a:pPr>
              <a:buFont typeface="Wingdings" panose="05000000000000000000" pitchFamily="2" charset="2"/>
              <a:buChar char="v"/>
            </a:pPr>
            <a:r>
              <a:rPr lang="en-US" dirty="0"/>
              <a:t>Different program topics:</a:t>
            </a:r>
          </a:p>
          <a:p>
            <a:pPr lvl="1">
              <a:buFont typeface="Wingdings" panose="05000000000000000000" pitchFamily="2" charset="2"/>
              <a:buChar char="v"/>
            </a:pPr>
            <a:r>
              <a:rPr lang="en-US" dirty="0"/>
              <a:t>College application prep</a:t>
            </a:r>
          </a:p>
          <a:p>
            <a:pPr lvl="1">
              <a:buFont typeface="Wingdings" panose="05000000000000000000" pitchFamily="2" charset="2"/>
              <a:buChar char="v"/>
            </a:pPr>
            <a:r>
              <a:rPr lang="en-US" dirty="0"/>
              <a:t>Summer employment options</a:t>
            </a:r>
          </a:p>
        </p:txBody>
      </p:sp>
      <p:sp>
        <p:nvSpPr>
          <p:cNvPr id="2" name="Rectangle 1">
            <a:extLst>
              <a:ext uri="{FF2B5EF4-FFF2-40B4-BE49-F238E27FC236}">
                <a16:creationId xmlns:a16="http://schemas.microsoft.com/office/drawing/2014/main" id="{0C71B0CA-F40B-40DE-BA16-B7EDEB90EE85}"/>
              </a:ext>
            </a:extLst>
          </p:cNvPr>
          <p:cNvSpPr/>
          <p:nvPr/>
        </p:nvSpPr>
        <p:spPr>
          <a:xfrm>
            <a:off x="82954" y="0"/>
            <a:ext cx="5642250" cy="923330"/>
          </a:xfrm>
          <a:prstGeom prst="rect">
            <a:avLst/>
          </a:prstGeom>
          <a:noFill/>
        </p:spPr>
        <p:txBody>
          <a:bodyPr wrap="none" lIns="91440" tIns="45720" rIns="91440" bIns="45720">
            <a:spAutoFit/>
          </a:bodyPr>
          <a:lstStyle/>
          <a:p>
            <a:pPr algn="ctr"/>
            <a:r>
              <a:rPr lang="en-US" sz="5400" b="0" u="sng" cap="none" spc="0" dirty="0">
                <a:ln w="0">
                  <a:solidFill>
                    <a:schemeClr val="accent3">
                      <a:lumMod val="50000"/>
                    </a:schemeClr>
                  </a:solidFill>
                </a:ln>
                <a:solidFill>
                  <a:schemeClr val="accent3"/>
                </a:solidFill>
                <a:effectLst>
                  <a:reflection blurRad="6350" stA="53000" endA="300" endPos="35500" dir="5400000" sy="-90000" algn="bl" rotWithShape="0"/>
                </a:effectLst>
              </a:rPr>
              <a:t>Equitable Programs</a:t>
            </a:r>
          </a:p>
        </p:txBody>
      </p:sp>
    </p:spTree>
    <p:extLst>
      <p:ext uri="{BB962C8B-B14F-4D97-AF65-F5344CB8AC3E}">
        <p14:creationId xmlns:p14="http://schemas.microsoft.com/office/powerpoint/2010/main" val="494285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4CE78B-4EFB-41B4-9315-1B254FC0F968}"/>
              </a:ext>
            </a:extLst>
          </p:cNvPr>
          <p:cNvSpPr>
            <a:spLocks noGrp="1"/>
          </p:cNvSpPr>
          <p:nvPr>
            <p:ph sz="half" idx="2"/>
          </p:nvPr>
        </p:nvSpPr>
        <p:spPr>
          <a:xfrm>
            <a:off x="2367642" y="1112281"/>
            <a:ext cx="6547757" cy="3771289"/>
          </a:xfrm>
        </p:spPr>
        <p:txBody>
          <a:bodyPr>
            <a:normAutofit fontScale="92500" lnSpcReduction="10000"/>
          </a:bodyPr>
          <a:lstStyle/>
          <a:p>
            <a:pPr>
              <a:buFont typeface="Wingdings" panose="05000000000000000000" pitchFamily="2" charset="2"/>
              <a:buChar char="v"/>
            </a:pPr>
            <a:r>
              <a:rPr lang="en-US" dirty="0"/>
              <a:t>Advocating for content that covers indigenous experiences</a:t>
            </a:r>
          </a:p>
          <a:p>
            <a:pPr>
              <a:buFont typeface="Wingdings" panose="05000000000000000000" pitchFamily="2" charset="2"/>
              <a:buChar char="v"/>
            </a:pPr>
            <a:r>
              <a:rPr lang="en-US" dirty="0"/>
              <a:t>Advocating for inclusive curriculum</a:t>
            </a:r>
          </a:p>
          <a:p>
            <a:pPr>
              <a:buFont typeface="Wingdings" panose="05000000000000000000" pitchFamily="2" charset="2"/>
              <a:buChar char="v"/>
            </a:pPr>
            <a:r>
              <a:rPr lang="en-US" dirty="0"/>
              <a:t>Advocating for all students to receive free breakfast and lunch in school regardless of income</a:t>
            </a:r>
          </a:p>
          <a:p>
            <a:pPr>
              <a:buFont typeface="Wingdings" panose="05000000000000000000" pitchFamily="2" charset="2"/>
              <a:buChar char="v"/>
            </a:pPr>
            <a:r>
              <a:rPr lang="en-US" dirty="0"/>
              <a:t>Discussing disproportionate discipline with school leaders</a:t>
            </a:r>
          </a:p>
          <a:p>
            <a:pPr>
              <a:buFont typeface="Wingdings" panose="05000000000000000000" pitchFamily="2" charset="2"/>
              <a:buChar char="v"/>
            </a:pPr>
            <a:r>
              <a:rPr lang="en-US" dirty="0"/>
              <a:t>Advocating for more teachers who are reflective of the school population.</a:t>
            </a:r>
          </a:p>
          <a:p>
            <a:pPr>
              <a:buFont typeface="Wingdings" panose="05000000000000000000" pitchFamily="2" charset="2"/>
              <a:buChar char="v"/>
            </a:pPr>
            <a:r>
              <a:rPr lang="en-US" dirty="0"/>
              <a:t>Coaching a parent/guardian(s) on how to advocate for his/her/their child to receive necessary education services.</a:t>
            </a:r>
          </a:p>
        </p:txBody>
      </p:sp>
      <p:sp>
        <p:nvSpPr>
          <p:cNvPr id="2" name="Rectangle 1">
            <a:extLst>
              <a:ext uri="{FF2B5EF4-FFF2-40B4-BE49-F238E27FC236}">
                <a16:creationId xmlns:a16="http://schemas.microsoft.com/office/drawing/2014/main" id="{695C0733-5A6D-409C-A928-25AF62E859EF}"/>
              </a:ext>
            </a:extLst>
          </p:cNvPr>
          <p:cNvSpPr/>
          <p:nvPr/>
        </p:nvSpPr>
        <p:spPr>
          <a:xfrm>
            <a:off x="1585060" y="42745"/>
            <a:ext cx="8112922" cy="830997"/>
          </a:xfrm>
          <a:prstGeom prst="rect">
            <a:avLst/>
          </a:prstGeom>
          <a:noFill/>
        </p:spPr>
        <p:txBody>
          <a:bodyPr wrap="square" lIns="91440" tIns="45720" rIns="91440" bIns="45720">
            <a:spAutoFit/>
          </a:bodyPr>
          <a:lstStyle/>
          <a:p>
            <a:pPr algn="ctr"/>
            <a:r>
              <a:rPr lang="en-US" sz="4800" b="1" u="sng" cap="none" spc="0" dirty="0">
                <a:ln w="22225">
                  <a:solidFill>
                    <a:schemeClr val="accent6">
                      <a:lumMod val="75000"/>
                    </a:schemeClr>
                  </a:solidFill>
                  <a:prstDash val="solid"/>
                </a:ln>
                <a:solidFill>
                  <a:schemeClr val="accent6">
                    <a:lumMod val="60000"/>
                    <a:lumOff val="40000"/>
                  </a:schemeClr>
                </a:solidFill>
                <a:effectLst/>
              </a:rPr>
              <a:t>Equitable Advocacy</a:t>
            </a:r>
          </a:p>
        </p:txBody>
      </p:sp>
    </p:spTree>
    <p:extLst>
      <p:ext uri="{BB962C8B-B14F-4D97-AF65-F5344CB8AC3E}">
        <p14:creationId xmlns:p14="http://schemas.microsoft.com/office/powerpoint/2010/main" val="4176832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61F854-36FA-4503-85C2-1BA2FEFE609C}"/>
              </a:ext>
            </a:extLst>
          </p:cNvPr>
          <p:cNvSpPr>
            <a:spLocks noGrp="1"/>
          </p:cNvSpPr>
          <p:nvPr>
            <p:ph type="title"/>
          </p:nvPr>
        </p:nvSpPr>
        <p:spPr>
          <a:xfrm>
            <a:off x="457200" y="205979"/>
            <a:ext cx="6758763" cy="857250"/>
          </a:xfrm>
        </p:spPr>
        <p:txBody>
          <a:bodyPr/>
          <a:lstStyle/>
          <a:p>
            <a:r>
              <a:rPr lang="en-US" dirty="0"/>
              <a:t>Collaboration Must Be Inclusive.</a:t>
            </a:r>
          </a:p>
        </p:txBody>
      </p:sp>
      <p:sp>
        <p:nvSpPr>
          <p:cNvPr id="3" name="Content Placeholder 2">
            <a:extLst>
              <a:ext uri="{FF2B5EF4-FFF2-40B4-BE49-F238E27FC236}">
                <a16:creationId xmlns:a16="http://schemas.microsoft.com/office/drawing/2014/main" id="{8BE06CCD-B3B3-4942-9CF1-59CC94052EB5}"/>
              </a:ext>
            </a:extLst>
          </p:cNvPr>
          <p:cNvSpPr>
            <a:spLocks noGrp="1"/>
          </p:cNvSpPr>
          <p:nvPr>
            <p:ph sz="half" idx="1"/>
          </p:nvPr>
        </p:nvSpPr>
        <p:spPr>
          <a:xfrm>
            <a:off x="457200" y="1200151"/>
            <a:ext cx="5359400" cy="3394472"/>
          </a:xfrm>
        </p:spPr>
        <p:txBody>
          <a:bodyPr>
            <a:normAutofit fontScale="92500" lnSpcReduction="20000"/>
          </a:bodyPr>
          <a:lstStyle/>
          <a:p>
            <a:pPr marL="0" indent="0">
              <a:buNone/>
            </a:pPr>
            <a:r>
              <a:rPr lang="en-US" sz="2600" b="1" dirty="0"/>
              <a:t>To foster an association where everyone feels they belong, we must:</a:t>
            </a:r>
          </a:p>
          <a:p>
            <a:pPr marL="0" indent="0">
              <a:buNone/>
            </a:pPr>
            <a:endParaRPr lang="en-US" sz="1800" dirty="0"/>
          </a:p>
          <a:p>
            <a:r>
              <a:rPr lang="en-US" sz="2000" b="1" dirty="0"/>
              <a:t>Collaborate and  partner with the broadest possible set of volunteers, staff, educators, schools &amp; communities.</a:t>
            </a:r>
          </a:p>
          <a:p>
            <a:r>
              <a:rPr lang="en-US" sz="2000" b="1" dirty="0"/>
              <a:t>Be intentional </a:t>
            </a:r>
          </a:p>
          <a:p>
            <a:r>
              <a:rPr lang="en-US" sz="2000" b="1" dirty="0"/>
              <a:t>Set up a level playing field for all to engage in our work.</a:t>
            </a:r>
          </a:p>
          <a:p>
            <a:r>
              <a:rPr lang="en-US" sz="2000" b="1" dirty="0"/>
              <a:t>Ask people to get involved</a:t>
            </a:r>
          </a:p>
          <a:p>
            <a:r>
              <a:rPr lang="en-US" sz="2000" b="1" dirty="0"/>
              <a:t>Practice what you preach</a:t>
            </a:r>
          </a:p>
        </p:txBody>
      </p:sp>
      <p:pic>
        <p:nvPicPr>
          <p:cNvPr id="4" name="Picture 3">
            <a:extLst>
              <a:ext uri="{FF2B5EF4-FFF2-40B4-BE49-F238E27FC236}">
                <a16:creationId xmlns:a16="http://schemas.microsoft.com/office/drawing/2014/main" id="{AFF15CB8-858E-445F-8EDF-69757180E323}"/>
              </a:ext>
            </a:extLst>
          </p:cNvPr>
          <p:cNvPicPr>
            <a:picLocks noChangeAspect="1"/>
          </p:cNvPicPr>
          <p:nvPr/>
        </p:nvPicPr>
        <p:blipFill>
          <a:blip r:embed="rId3"/>
          <a:stretch>
            <a:fillRect/>
          </a:stretch>
        </p:blipFill>
        <p:spPr>
          <a:xfrm>
            <a:off x="6451600" y="1551098"/>
            <a:ext cx="2365481" cy="2975106"/>
          </a:xfrm>
          <a:prstGeom prst="rect">
            <a:avLst/>
          </a:prstGeom>
        </p:spPr>
      </p:pic>
    </p:spTree>
    <p:extLst>
      <p:ext uri="{BB962C8B-B14F-4D97-AF65-F5344CB8AC3E}">
        <p14:creationId xmlns:p14="http://schemas.microsoft.com/office/powerpoint/2010/main" val="65169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5A200B3-01D9-43A0-9184-B5E2781E052B}"/>
              </a:ext>
            </a:extLst>
          </p:cNvPr>
          <p:cNvSpPr>
            <a:spLocks noGrp="1"/>
          </p:cNvSpPr>
          <p:nvPr>
            <p:ph type="title"/>
          </p:nvPr>
        </p:nvSpPr>
        <p:spPr/>
        <p:txBody>
          <a:bodyPr anchor="ctr">
            <a:normAutofit/>
          </a:bodyPr>
          <a:lstStyle/>
          <a:p>
            <a:r>
              <a:rPr lang="en-US" dirty="0"/>
              <a:t>          Diversity is Our Strength</a:t>
            </a:r>
          </a:p>
        </p:txBody>
      </p:sp>
      <p:pic>
        <p:nvPicPr>
          <p:cNvPr id="5" name="Content Placeholder 4">
            <a:extLst>
              <a:ext uri="{FF2B5EF4-FFF2-40B4-BE49-F238E27FC236}">
                <a16:creationId xmlns:a16="http://schemas.microsoft.com/office/drawing/2014/main" id="{DC68D53E-D6E2-47B2-B247-659F1DB24A4C}"/>
              </a:ext>
            </a:extLst>
          </p:cNvPr>
          <p:cNvPicPr>
            <a:picLocks noGrp="1" noChangeAspect="1"/>
          </p:cNvPicPr>
          <p:nvPr>
            <p:ph sz="half" idx="1"/>
          </p:nvPr>
        </p:nvPicPr>
        <p:blipFill>
          <a:blip r:embed="rId3"/>
          <a:stretch>
            <a:fillRect/>
          </a:stretch>
        </p:blipFill>
        <p:spPr>
          <a:xfrm>
            <a:off x="580479" y="1455358"/>
            <a:ext cx="3792041" cy="2883658"/>
          </a:xfrm>
          <a:prstGeom prst="rect">
            <a:avLst/>
          </a:prstGeom>
        </p:spPr>
      </p:pic>
      <p:sp>
        <p:nvSpPr>
          <p:cNvPr id="4" name="Content Placeholder 3">
            <a:extLst>
              <a:ext uri="{FF2B5EF4-FFF2-40B4-BE49-F238E27FC236}">
                <a16:creationId xmlns:a16="http://schemas.microsoft.com/office/drawing/2014/main" id="{76400A57-0EBD-49D0-8283-F8B82808D899}"/>
              </a:ext>
            </a:extLst>
          </p:cNvPr>
          <p:cNvSpPr>
            <a:spLocks noGrp="1"/>
          </p:cNvSpPr>
          <p:nvPr>
            <p:ph sz="half" idx="2"/>
          </p:nvPr>
        </p:nvSpPr>
        <p:spPr>
          <a:xfrm>
            <a:off x="4076700" y="1199950"/>
            <a:ext cx="4978400" cy="3943549"/>
          </a:xfrm>
        </p:spPr>
        <p:txBody>
          <a:bodyPr>
            <a:normAutofit lnSpcReduction="10000"/>
          </a:bodyPr>
          <a:lstStyle/>
          <a:p>
            <a:pPr marL="0" indent="0">
              <a:buNone/>
            </a:pPr>
            <a:r>
              <a:rPr lang="en-US" b="1" dirty="0"/>
              <a:t>What is PTA’s Strength?</a:t>
            </a:r>
          </a:p>
          <a:p>
            <a:r>
              <a:rPr lang="en-US" dirty="0"/>
              <a:t>It is one of our values</a:t>
            </a:r>
          </a:p>
          <a:p>
            <a:r>
              <a:rPr lang="en-US" dirty="0"/>
              <a:t>We have 127 years of advocating for all children and families</a:t>
            </a:r>
          </a:p>
          <a:p>
            <a:r>
              <a:rPr lang="en-US" dirty="0"/>
              <a:t>Our collective backgrounds, rich history, perspectives and ideas allow us to reflect on the past, present, and future.</a:t>
            </a:r>
          </a:p>
          <a:p>
            <a:r>
              <a:rPr lang="en-US" dirty="0"/>
              <a:t>Our Public Policy Platform focuses on safe, naturing and inclusive practices</a:t>
            </a:r>
          </a:p>
          <a:p>
            <a:r>
              <a:rPr lang="en-US" dirty="0"/>
              <a:t>Our differences bring us together as one PTA!</a:t>
            </a:r>
          </a:p>
          <a:p>
            <a:endParaRPr lang="en-US" dirty="0"/>
          </a:p>
          <a:p>
            <a:pPr marL="0" indent="0">
              <a:buNone/>
            </a:pPr>
            <a:endParaRPr lang="en-US" dirty="0"/>
          </a:p>
        </p:txBody>
      </p:sp>
    </p:spTree>
    <p:extLst>
      <p:ext uri="{BB962C8B-B14F-4D97-AF65-F5344CB8AC3E}">
        <p14:creationId xmlns:p14="http://schemas.microsoft.com/office/powerpoint/2010/main" val="1209655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5A200B3-01D9-43A0-9184-B5E2781E052B}"/>
              </a:ext>
            </a:extLst>
          </p:cNvPr>
          <p:cNvSpPr>
            <a:spLocks noGrp="1"/>
          </p:cNvSpPr>
          <p:nvPr>
            <p:ph type="title"/>
          </p:nvPr>
        </p:nvSpPr>
        <p:spPr/>
        <p:txBody>
          <a:bodyPr anchor="ctr">
            <a:normAutofit fontScale="90000"/>
          </a:bodyPr>
          <a:lstStyle/>
          <a:p>
            <a:r>
              <a:rPr lang="en-US" dirty="0"/>
              <a:t>   Diversity, Equity, &amp; Inclusion Stages</a:t>
            </a:r>
          </a:p>
        </p:txBody>
      </p:sp>
      <p:sp>
        <p:nvSpPr>
          <p:cNvPr id="5" name="Content Placeholder 4">
            <a:extLst>
              <a:ext uri="{FF2B5EF4-FFF2-40B4-BE49-F238E27FC236}">
                <a16:creationId xmlns:a16="http://schemas.microsoft.com/office/drawing/2014/main" id="{7C139168-EA84-4B9D-875C-6439C512007C}"/>
              </a:ext>
            </a:extLst>
          </p:cNvPr>
          <p:cNvSpPr>
            <a:spLocks noGrp="1"/>
          </p:cNvSpPr>
          <p:nvPr>
            <p:ph sz="half" idx="1"/>
          </p:nvPr>
        </p:nvSpPr>
        <p:spPr>
          <a:xfrm>
            <a:off x="250066" y="1215446"/>
            <a:ext cx="4038600" cy="3394472"/>
          </a:xfrm>
        </p:spPr>
        <p:txBody>
          <a:bodyPr/>
          <a:lstStyle/>
          <a:p>
            <a:pPr marL="0" indent="0">
              <a:buNone/>
            </a:pPr>
            <a:r>
              <a:rPr lang="en-US" b="1" u="sng" dirty="0"/>
              <a:t>Beginning</a:t>
            </a:r>
            <a:r>
              <a:rPr lang="en-US" b="1" dirty="0"/>
              <a:t>: </a:t>
            </a:r>
            <a:r>
              <a:rPr lang="en-US" dirty="0"/>
              <a:t>PTAs are “color/identity-blind” by design or default.</a:t>
            </a:r>
          </a:p>
          <a:p>
            <a:pPr marL="0" indent="0">
              <a:buNone/>
            </a:pPr>
            <a:endParaRPr lang="en-US" u="sng" dirty="0"/>
          </a:p>
          <a:p>
            <a:pPr marL="0" indent="0">
              <a:buNone/>
            </a:pPr>
            <a:endParaRPr lang="en-US" u="sng" dirty="0"/>
          </a:p>
          <a:p>
            <a:pPr marL="0" indent="0">
              <a:buNone/>
            </a:pPr>
            <a:endParaRPr lang="en-US" u="sng" dirty="0"/>
          </a:p>
          <a:p>
            <a:pPr marL="0" indent="0">
              <a:buNone/>
            </a:pPr>
            <a:r>
              <a:rPr lang="en-US" b="1" u="sng" dirty="0"/>
              <a:t>Emerging</a:t>
            </a:r>
            <a:r>
              <a:rPr lang="en-US" b="1" dirty="0"/>
              <a:t>: </a:t>
            </a:r>
            <a:r>
              <a:rPr lang="en-US" dirty="0"/>
              <a:t>PTAs are focused on adding diversity.</a:t>
            </a:r>
            <a:endParaRPr lang="en-US" u="sng" dirty="0"/>
          </a:p>
        </p:txBody>
      </p:sp>
      <p:sp>
        <p:nvSpPr>
          <p:cNvPr id="3" name="Content Placeholder 2">
            <a:extLst>
              <a:ext uri="{FF2B5EF4-FFF2-40B4-BE49-F238E27FC236}">
                <a16:creationId xmlns:a16="http://schemas.microsoft.com/office/drawing/2014/main" id="{58F49DA3-C1EE-479D-8CBE-C39FBA48763F}"/>
              </a:ext>
            </a:extLst>
          </p:cNvPr>
          <p:cNvSpPr>
            <a:spLocks noGrp="1"/>
          </p:cNvSpPr>
          <p:nvPr>
            <p:ph sz="half" idx="2"/>
          </p:nvPr>
        </p:nvSpPr>
        <p:spPr>
          <a:xfrm>
            <a:off x="4855335" y="1200151"/>
            <a:ext cx="4038600" cy="3394472"/>
          </a:xfrm>
        </p:spPr>
        <p:txBody>
          <a:bodyPr/>
          <a:lstStyle/>
          <a:p>
            <a:pPr marL="0" indent="0">
              <a:buNone/>
            </a:pPr>
            <a:r>
              <a:rPr lang="en-US" b="1" u="sng" dirty="0"/>
              <a:t>Intermediate</a:t>
            </a:r>
            <a:r>
              <a:rPr lang="en-US" dirty="0"/>
              <a:t>: PTAs are focused on culture &amp; an environment where everyone is comfortable contributing.</a:t>
            </a:r>
          </a:p>
          <a:p>
            <a:pPr marL="0" indent="0">
              <a:buNone/>
            </a:pPr>
            <a:endParaRPr lang="en-US" u="sng" dirty="0"/>
          </a:p>
          <a:p>
            <a:pPr marL="0" indent="0">
              <a:buNone/>
            </a:pPr>
            <a:endParaRPr lang="en-US" u="sng" dirty="0"/>
          </a:p>
          <a:p>
            <a:pPr marL="0" indent="0">
              <a:buNone/>
            </a:pPr>
            <a:r>
              <a:rPr lang="en-US" b="1" u="sng" dirty="0"/>
              <a:t>Advanced</a:t>
            </a:r>
            <a:r>
              <a:rPr lang="en-US" b="1" dirty="0"/>
              <a:t>: </a:t>
            </a:r>
            <a:r>
              <a:rPr lang="en-US" dirty="0"/>
              <a:t>PTA are focused on systems to improve equity.</a:t>
            </a:r>
            <a:endParaRPr lang="en-US" u="sng" dirty="0"/>
          </a:p>
        </p:txBody>
      </p:sp>
    </p:spTree>
    <p:extLst>
      <p:ext uri="{BB962C8B-B14F-4D97-AF65-F5344CB8AC3E}">
        <p14:creationId xmlns:p14="http://schemas.microsoft.com/office/powerpoint/2010/main" val="925591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245CC-8F5A-41FA-A7B7-B13962038E34}"/>
              </a:ext>
            </a:extLst>
          </p:cNvPr>
          <p:cNvSpPr>
            <a:spLocks noGrp="1"/>
          </p:cNvSpPr>
          <p:nvPr>
            <p:ph type="title" idx="4294967295"/>
          </p:nvPr>
        </p:nvSpPr>
        <p:spPr>
          <a:xfrm>
            <a:off x="2889504" y="107950"/>
            <a:ext cx="6050852" cy="857250"/>
          </a:xfrm>
        </p:spPr>
        <p:txBody>
          <a:bodyPr anchor="ctr">
            <a:noAutofit/>
          </a:bodyPr>
          <a:lstStyle/>
          <a:p>
            <a:r>
              <a:rPr lang="en-US" sz="6000" u="sng" dirty="0">
                <a:latin typeface="+mn-lt"/>
              </a:rPr>
              <a:t>Things You Can Do</a:t>
            </a:r>
          </a:p>
        </p:txBody>
      </p:sp>
      <p:sp>
        <p:nvSpPr>
          <p:cNvPr id="3" name="TextBox 2">
            <a:extLst>
              <a:ext uri="{FF2B5EF4-FFF2-40B4-BE49-F238E27FC236}">
                <a16:creationId xmlns:a16="http://schemas.microsoft.com/office/drawing/2014/main" id="{242AA156-4478-44FB-A610-0144A2EF4B90}"/>
              </a:ext>
            </a:extLst>
          </p:cNvPr>
          <p:cNvSpPr txBox="1"/>
          <p:nvPr/>
        </p:nvSpPr>
        <p:spPr>
          <a:xfrm>
            <a:off x="3061252" y="1548296"/>
            <a:ext cx="5751444" cy="3785652"/>
          </a:xfrm>
          <a:prstGeom prst="rect">
            <a:avLst/>
          </a:prstGeom>
          <a:noFill/>
        </p:spPr>
        <p:txBody>
          <a:bodyPr wrap="square" rtlCol="0">
            <a:spAutoFit/>
          </a:bodyPr>
          <a:lstStyle/>
          <a:p>
            <a:pPr marL="285750" indent="-285750">
              <a:buFont typeface="Wingdings" panose="05000000000000000000" pitchFamily="2" charset="2"/>
              <a:buChar char="v"/>
            </a:pPr>
            <a:r>
              <a:rPr lang="en-US" sz="2400" dirty="0"/>
              <a:t>Know your school/council/district/state and PTA data</a:t>
            </a:r>
          </a:p>
          <a:p>
            <a:pPr marL="285750" indent="-285750">
              <a:buFont typeface="Wingdings" panose="05000000000000000000" pitchFamily="2" charset="2"/>
              <a:buChar char="v"/>
            </a:pPr>
            <a:r>
              <a:rPr lang="en-US" sz="2400" dirty="0"/>
              <a:t>Be intentional </a:t>
            </a:r>
          </a:p>
          <a:p>
            <a:pPr marL="285750" indent="-285750">
              <a:buFont typeface="Wingdings" panose="05000000000000000000" pitchFamily="2" charset="2"/>
              <a:buChar char="v"/>
            </a:pPr>
            <a:r>
              <a:rPr lang="en-US" sz="2400" dirty="0"/>
              <a:t>Identify barriers in your community </a:t>
            </a:r>
          </a:p>
          <a:p>
            <a:pPr marL="742950" lvl="1" indent="-285750">
              <a:buFont typeface="Wingdings" panose="05000000000000000000" pitchFamily="2" charset="2"/>
              <a:buChar char="v"/>
            </a:pPr>
            <a:r>
              <a:rPr lang="en-US" sz="2400" dirty="0"/>
              <a:t>Cultural</a:t>
            </a:r>
          </a:p>
          <a:p>
            <a:pPr marL="742950" lvl="1" indent="-285750">
              <a:buFont typeface="Wingdings" panose="05000000000000000000" pitchFamily="2" charset="2"/>
              <a:buChar char="v"/>
            </a:pPr>
            <a:r>
              <a:rPr lang="en-US" sz="2400" dirty="0"/>
              <a:t>Socio-economic</a:t>
            </a:r>
          </a:p>
          <a:p>
            <a:pPr marL="742950" lvl="1" indent="-285750">
              <a:buFont typeface="Wingdings" panose="05000000000000000000" pitchFamily="2" charset="2"/>
              <a:buChar char="v"/>
            </a:pPr>
            <a:r>
              <a:rPr lang="en-US" sz="2400" dirty="0"/>
              <a:t>Programs, policies, practices</a:t>
            </a:r>
          </a:p>
          <a:p>
            <a:pPr marL="742950" lvl="1" indent="-285750">
              <a:buFont typeface="Wingdings" panose="05000000000000000000" pitchFamily="2" charset="2"/>
              <a:buChar char="v"/>
            </a:pPr>
            <a:r>
              <a:rPr lang="en-US" sz="2400" dirty="0"/>
              <a:t>Relevancy of advocacy issues</a:t>
            </a:r>
          </a:p>
          <a:p>
            <a:pPr lvl="1"/>
            <a:endParaRPr lang="en-US" sz="2400" dirty="0"/>
          </a:p>
          <a:p>
            <a:pPr marL="742950" lvl="1" indent="-285750">
              <a:buFont typeface="Wingdings" panose="05000000000000000000" pitchFamily="2" charset="2"/>
              <a:buChar char="v"/>
            </a:pPr>
            <a:endParaRPr lang="en-US" sz="2400" dirty="0"/>
          </a:p>
        </p:txBody>
      </p:sp>
    </p:spTree>
    <p:extLst>
      <p:ext uri="{BB962C8B-B14F-4D97-AF65-F5344CB8AC3E}">
        <p14:creationId xmlns:p14="http://schemas.microsoft.com/office/powerpoint/2010/main" val="362398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4D90E-0D62-6073-5757-94FC6AE01BE8}"/>
              </a:ext>
            </a:extLst>
          </p:cNvPr>
          <p:cNvSpPr>
            <a:spLocks noGrp="1"/>
          </p:cNvSpPr>
          <p:nvPr>
            <p:ph type="title"/>
          </p:nvPr>
        </p:nvSpPr>
        <p:spPr/>
        <p:txBody>
          <a:bodyPr>
            <a:normAutofit fontScale="90000"/>
          </a:bodyPr>
          <a:lstStyle/>
          <a:p>
            <a:r>
              <a:rPr lang="en-US" dirty="0"/>
              <a:t>How will you practice DEI in your PTA after today?</a:t>
            </a:r>
          </a:p>
        </p:txBody>
      </p:sp>
    </p:spTree>
    <p:extLst>
      <p:ext uri="{BB962C8B-B14F-4D97-AF65-F5344CB8AC3E}">
        <p14:creationId xmlns:p14="http://schemas.microsoft.com/office/powerpoint/2010/main" val="3291523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45EBD-752E-E5B7-C5AD-61F3E6BC73F4}"/>
              </a:ext>
            </a:extLst>
          </p:cNvPr>
          <p:cNvSpPr>
            <a:spLocks noGrp="1"/>
          </p:cNvSpPr>
          <p:nvPr>
            <p:ph type="title"/>
          </p:nvPr>
        </p:nvSpPr>
        <p:spPr/>
        <p:txBody>
          <a:bodyPr/>
          <a:lstStyle/>
          <a:p>
            <a:r>
              <a:rPr lang="en-US" dirty="0"/>
              <a:t>                         Questions?</a:t>
            </a:r>
          </a:p>
        </p:txBody>
      </p:sp>
      <p:pic>
        <p:nvPicPr>
          <p:cNvPr id="6" name="Content Placeholder 5" descr="Several hands raised and ready to answer a question">
            <a:extLst>
              <a:ext uri="{FF2B5EF4-FFF2-40B4-BE49-F238E27FC236}">
                <a16:creationId xmlns:a16="http://schemas.microsoft.com/office/drawing/2014/main" id="{2FB20024-A85A-2D91-2943-98E90D5370D2}"/>
              </a:ext>
            </a:extLst>
          </p:cNvPr>
          <p:cNvPicPr>
            <a:picLocks noGrp="1" noChangeAspect="1"/>
          </p:cNvPicPr>
          <p:nvPr>
            <p:ph sz="half" idx="1"/>
          </p:nvPr>
        </p:nvPicPr>
        <p:blipFill>
          <a:blip r:embed="rId2"/>
          <a:stretch>
            <a:fillRect/>
          </a:stretch>
        </p:blipFill>
        <p:spPr>
          <a:xfrm>
            <a:off x="2324100" y="1498977"/>
            <a:ext cx="4724400" cy="3161921"/>
          </a:xfrm>
        </p:spPr>
      </p:pic>
    </p:spTree>
    <p:extLst>
      <p:ext uri="{BB962C8B-B14F-4D97-AF65-F5344CB8AC3E}">
        <p14:creationId xmlns:p14="http://schemas.microsoft.com/office/powerpoint/2010/main" val="533060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children posing for a photo&#10;&#10;Description automatically generated with medium confidence">
            <a:extLst>
              <a:ext uri="{FF2B5EF4-FFF2-40B4-BE49-F238E27FC236}">
                <a16:creationId xmlns:a16="http://schemas.microsoft.com/office/drawing/2014/main" id="{08CFD9B3-86E7-469E-9AF7-26BBC34F1AD1}"/>
              </a:ext>
            </a:extLst>
          </p:cNvPr>
          <p:cNvPicPr>
            <a:picLocks noGrp="1" noChangeAspect="1"/>
          </p:cNvPicPr>
          <p:nvPr>
            <p:ph type="pic" sz="quarter" idx="13"/>
          </p:nvPr>
        </p:nvPicPr>
        <p:blipFill rotWithShape="1">
          <a:blip r:embed="rId3"/>
          <a:srcRect l="8967" r="8967"/>
          <a:stretch/>
        </p:blipFill>
        <p:spPr/>
      </p:pic>
      <p:sp>
        <p:nvSpPr>
          <p:cNvPr id="3" name="Content Placeholder 2">
            <a:extLst>
              <a:ext uri="{FF2B5EF4-FFF2-40B4-BE49-F238E27FC236}">
                <a16:creationId xmlns:a16="http://schemas.microsoft.com/office/drawing/2014/main" id="{1707C348-9EDF-1949-AF9E-2DF6B8561E9E}"/>
              </a:ext>
            </a:extLst>
          </p:cNvPr>
          <p:cNvSpPr>
            <a:spLocks noGrp="1"/>
          </p:cNvSpPr>
          <p:nvPr>
            <p:ph sz="half" idx="2"/>
          </p:nvPr>
        </p:nvSpPr>
        <p:spPr/>
        <p:txBody>
          <a:bodyPr>
            <a:normAutofit/>
          </a:bodyPr>
          <a:lstStyle/>
          <a:p>
            <a:endParaRPr lang="en-US" dirty="0"/>
          </a:p>
          <a:p>
            <a:endParaRPr lang="en-US" dirty="0"/>
          </a:p>
        </p:txBody>
      </p:sp>
      <p:sp>
        <p:nvSpPr>
          <p:cNvPr id="14" name="TextBox 13">
            <a:extLst>
              <a:ext uri="{FF2B5EF4-FFF2-40B4-BE49-F238E27FC236}">
                <a16:creationId xmlns:a16="http://schemas.microsoft.com/office/drawing/2014/main" id="{4CBC6157-D421-4B59-BE52-6A3E82D3A0CE}"/>
              </a:ext>
            </a:extLst>
          </p:cNvPr>
          <p:cNvSpPr txBox="1"/>
          <p:nvPr/>
        </p:nvSpPr>
        <p:spPr>
          <a:xfrm>
            <a:off x="5861958" y="587830"/>
            <a:ext cx="2839130" cy="3508653"/>
          </a:xfrm>
          <a:prstGeom prst="rect">
            <a:avLst/>
          </a:prstGeom>
          <a:noFill/>
        </p:spPr>
        <p:txBody>
          <a:bodyPr wrap="square">
            <a:spAutoFit/>
          </a:bodyPr>
          <a:lstStyle/>
          <a:p>
            <a:pPr algn="ctr" defTabSz="685800"/>
            <a:r>
              <a:rPr lang="en-US" b="1" dirty="0">
                <a:solidFill>
                  <a:prstClr val="black"/>
                </a:solidFill>
                <a:latin typeface="Calibri" panose="020F0502020204030204"/>
              </a:rPr>
              <a:t>Our Shared Mission</a:t>
            </a:r>
            <a:r>
              <a:rPr lang="en-US" dirty="0">
                <a:solidFill>
                  <a:prstClr val="black"/>
                </a:solidFill>
                <a:latin typeface="Calibri" panose="020F0502020204030204"/>
              </a:rPr>
              <a:t>:</a:t>
            </a:r>
            <a:br>
              <a:rPr lang="en-US" dirty="0">
                <a:solidFill>
                  <a:prstClr val="black"/>
                </a:solidFill>
                <a:latin typeface="Calibri" panose="020F0502020204030204"/>
              </a:rPr>
            </a:br>
            <a:endParaRPr lang="en-US" dirty="0">
              <a:solidFill>
                <a:prstClr val="black"/>
              </a:solidFill>
              <a:latin typeface="Calibri" panose="020F0502020204030204"/>
            </a:endParaRPr>
          </a:p>
          <a:p>
            <a:pPr algn="ctr" defTabSz="685800"/>
            <a:r>
              <a:rPr lang="en-US" sz="2400" i="1" dirty="0">
                <a:solidFill>
                  <a:prstClr val="black"/>
                </a:solidFill>
                <a:latin typeface="Calibri" panose="020F0502020204030204"/>
              </a:rPr>
              <a:t>To make every child’s potential a reality by engaging and empowering families and communities to advocate for all children.</a:t>
            </a:r>
            <a:br>
              <a:rPr lang="en-US" sz="2400" i="1" dirty="0">
                <a:solidFill>
                  <a:prstClr val="black"/>
                </a:solidFill>
                <a:latin typeface="Calibri" panose="020F0502020204030204"/>
              </a:rPr>
            </a:br>
            <a:endParaRPr lang="en-US" i="1" dirty="0">
              <a:solidFill>
                <a:prstClr val="black"/>
              </a:solidFill>
              <a:latin typeface="Calibri" panose="020F0502020204030204"/>
            </a:endParaRPr>
          </a:p>
        </p:txBody>
      </p:sp>
    </p:spTree>
    <p:extLst>
      <p:ext uri="{BB962C8B-B14F-4D97-AF65-F5344CB8AC3E}">
        <p14:creationId xmlns:p14="http://schemas.microsoft.com/office/powerpoint/2010/main" val="784370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5A200B3-01D9-43A0-9184-B5E2781E052B}"/>
              </a:ext>
            </a:extLst>
          </p:cNvPr>
          <p:cNvSpPr>
            <a:spLocks noGrp="1"/>
          </p:cNvSpPr>
          <p:nvPr>
            <p:ph type="title"/>
          </p:nvPr>
        </p:nvSpPr>
        <p:spPr/>
        <p:txBody>
          <a:bodyPr anchor="ctr">
            <a:normAutofit/>
          </a:bodyPr>
          <a:lstStyle/>
          <a:p>
            <a:pPr algn="ctr"/>
            <a:r>
              <a:rPr lang="en-US" dirty="0"/>
              <a:t>Why is DEI Important in your PTA?</a:t>
            </a:r>
          </a:p>
        </p:txBody>
      </p:sp>
      <p:sp>
        <p:nvSpPr>
          <p:cNvPr id="4" name="Content Placeholder 3">
            <a:extLst>
              <a:ext uri="{FF2B5EF4-FFF2-40B4-BE49-F238E27FC236}">
                <a16:creationId xmlns:a16="http://schemas.microsoft.com/office/drawing/2014/main" id="{FA1DA132-7ED0-416D-936F-446D0C14B228}"/>
              </a:ext>
            </a:extLst>
          </p:cNvPr>
          <p:cNvSpPr>
            <a:spLocks noGrp="1"/>
          </p:cNvSpPr>
          <p:nvPr>
            <p:ph sz="half" idx="2"/>
          </p:nvPr>
        </p:nvSpPr>
        <p:spPr/>
        <p:txBody>
          <a:bodyPr/>
          <a:lstStyle/>
          <a:p>
            <a:pPr marL="0" indent="0">
              <a:buNone/>
            </a:pPr>
            <a:endParaRPr lang="en-US" dirty="0"/>
          </a:p>
          <a:p>
            <a:pPr marL="0" indent="0">
              <a:buNone/>
            </a:pPr>
            <a:endParaRPr lang="en-US" dirty="0"/>
          </a:p>
          <a:p>
            <a:pPr marL="0" indent="0">
              <a:buNone/>
            </a:pPr>
            <a:endParaRPr lang="en-US" dirty="0"/>
          </a:p>
        </p:txBody>
      </p:sp>
      <p:pic>
        <p:nvPicPr>
          <p:cNvPr id="12" name="Content Placeholder 11" descr="A picture containing text&#10;&#10;Description automatically generated">
            <a:extLst>
              <a:ext uri="{FF2B5EF4-FFF2-40B4-BE49-F238E27FC236}">
                <a16:creationId xmlns:a16="http://schemas.microsoft.com/office/drawing/2014/main" id="{382A461D-7376-41C3-8543-3AC9FC88B5D4}"/>
              </a:ext>
            </a:extLst>
          </p:cNvPr>
          <p:cNvPicPr>
            <a:picLocks noGrp="1" noChangeAspect="1"/>
          </p:cNvPicPr>
          <p:nvPr>
            <p:ph sz="half" idx="1"/>
          </p:nvPr>
        </p:nvPicPr>
        <p:blipFill>
          <a:blip r:embed="rId3">
            <a:extLst>
              <a:ext uri="{837473B0-CC2E-450A-ABE3-18F120FF3D39}">
                <a1611:picAttrSrcUrl xmlns:a1611="http://schemas.microsoft.com/office/drawing/2016/11/main" r:id="rId4"/>
              </a:ext>
            </a:extLst>
          </a:blip>
          <a:stretch>
            <a:fillRect/>
          </a:stretch>
        </p:blipFill>
        <p:spPr>
          <a:xfrm>
            <a:off x="457200" y="1550987"/>
            <a:ext cx="4038600" cy="2692400"/>
          </a:xfrm>
        </p:spPr>
      </p:pic>
      <p:sp>
        <p:nvSpPr>
          <p:cNvPr id="13" name="TextBox 12">
            <a:extLst>
              <a:ext uri="{FF2B5EF4-FFF2-40B4-BE49-F238E27FC236}">
                <a16:creationId xmlns:a16="http://schemas.microsoft.com/office/drawing/2014/main" id="{7300145C-1A99-42D3-B958-513E1CBB44FF}"/>
              </a:ext>
            </a:extLst>
          </p:cNvPr>
          <p:cNvSpPr txBox="1"/>
          <p:nvPr/>
        </p:nvSpPr>
        <p:spPr>
          <a:xfrm>
            <a:off x="457200" y="4243387"/>
            <a:ext cx="4038600" cy="230832"/>
          </a:xfrm>
          <a:prstGeom prst="rect">
            <a:avLst/>
          </a:prstGeom>
          <a:noFill/>
        </p:spPr>
        <p:txBody>
          <a:bodyPr wrap="square" rtlCol="0">
            <a:spAutoFit/>
          </a:bodyPr>
          <a:lstStyle/>
          <a:p>
            <a:r>
              <a:rPr lang="en-US" sz="900" dirty="0">
                <a:hlinkClick r:id="rId4" tooltip="http://pchujman.cumbresblogs.com/2017/03/06/welcome-senior-4-2/"/>
              </a:rPr>
              <a:t>This Photo</a:t>
            </a:r>
            <a:r>
              <a:rPr lang="en-US" sz="900" dirty="0"/>
              <a:t> by Unknown Author is licensed under </a:t>
            </a:r>
            <a:r>
              <a:rPr lang="en-US" sz="900" dirty="0">
                <a:hlinkClick r:id="rId5" tooltip="https://creativecommons.org/licenses/by/3.0/"/>
              </a:rPr>
              <a:t>CC BY</a:t>
            </a:r>
            <a:endParaRPr lang="en-US" sz="900" dirty="0"/>
          </a:p>
        </p:txBody>
      </p:sp>
      <p:pic>
        <p:nvPicPr>
          <p:cNvPr id="3" name="Picture 2" descr="Children looking out of small square open windows, smiling and waving">
            <a:extLst>
              <a:ext uri="{FF2B5EF4-FFF2-40B4-BE49-F238E27FC236}">
                <a16:creationId xmlns:a16="http://schemas.microsoft.com/office/drawing/2014/main" id="{3E835C3E-6481-F7D2-47AB-91C7E555E041}"/>
              </a:ext>
            </a:extLst>
          </p:cNvPr>
          <p:cNvPicPr>
            <a:picLocks noChangeAspect="1"/>
          </p:cNvPicPr>
          <p:nvPr/>
        </p:nvPicPr>
        <p:blipFill>
          <a:blip r:embed="rId6"/>
          <a:stretch>
            <a:fillRect/>
          </a:stretch>
        </p:blipFill>
        <p:spPr>
          <a:xfrm>
            <a:off x="5082363" y="2286000"/>
            <a:ext cx="3347262" cy="2231508"/>
          </a:xfrm>
          <a:prstGeom prst="rect">
            <a:avLst/>
          </a:prstGeom>
        </p:spPr>
      </p:pic>
    </p:spTree>
    <p:extLst>
      <p:ext uri="{BB962C8B-B14F-4D97-AF65-F5344CB8AC3E}">
        <p14:creationId xmlns:p14="http://schemas.microsoft.com/office/powerpoint/2010/main" val="1981068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4420F9-BB93-4BCB-97C2-5040108FB54B}"/>
              </a:ext>
            </a:extLst>
          </p:cNvPr>
          <p:cNvSpPr txBox="1"/>
          <p:nvPr/>
        </p:nvSpPr>
        <p:spPr>
          <a:xfrm>
            <a:off x="2240924" y="154546"/>
            <a:ext cx="6787166" cy="600164"/>
          </a:xfrm>
          <a:prstGeom prst="rect">
            <a:avLst/>
          </a:prstGeom>
          <a:noFill/>
        </p:spPr>
        <p:txBody>
          <a:bodyPr wrap="square" rtlCol="0">
            <a:spAutoFit/>
          </a:bodyPr>
          <a:lstStyle/>
          <a:p>
            <a:pPr algn="ctr"/>
            <a:r>
              <a:rPr lang="en-US" sz="3300" dirty="0"/>
              <a:t>Objectives:</a:t>
            </a:r>
          </a:p>
        </p:txBody>
      </p:sp>
      <p:pic>
        <p:nvPicPr>
          <p:cNvPr id="9" name="Picture 8">
            <a:extLst>
              <a:ext uri="{FF2B5EF4-FFF2-40B4-BE49-F238E27FC236}">
                <a16:creationId xmlns:a16="http://schemas.microsoft.com/office/drawing/2014/main" id="{164BA593-5442-4C6B-A279-A134D869ED2B}"/>
              </a:ext>
            </a:extLst>
          </p:cNvPr>
          <p:cNvPicPr>
            <a:picLocks noChangeAspect="1"/>
          </p:cNvPicPr>
          <p:nvPr/>
        </p:nvPicPr>
        <p:blipFill>
          <a:blip r:embed="rId3"/>
          <a:stretch>
            <a:fillRect/>
          </a:stretch>
        </p:blipFill>
        <p:spPr>
          <a:xfrm>
            <a:off x="4448596" y="1626362"/>
            <a:ext cx="2065270" cy="2730747"/>
          </a:xfrm>
          <a:prstGeom prst="rect">
            <a:avLst/>
          </a:prstGeom>
        </p:spPr>
      </p:pic>
      <p:pic>
        <p:nvPicPr>
          <p:cNvPr id="10" name="Picture 9">
            <a:extLst>
              <a:ext uri="{FF2B5EF4-FFF2-40B4-BE49-F238E27FC236}">
                <a16:creationId xmlns:a16="http://schemas.microsoft.com/office/drawing/2014/main" id="{4B2B3461-7C77-4CFE-8E4B-04C801CF9E4C}"/>
              </a:ext>
            </a:extLst>
          </p:cNvPr>
          <p:cNvPicPr>
            <a:picLocks noChangeAspect="1"/>
          </p:cNvPicPr>
          <p:nvPr/>
        </p:nvPicPr>
        <p:blipFill>
          <a:blip r:embed="rId4"/>
          <a:stretch>
            <a:fillRect/>
          </a:stretch>
        </p:blipFill>
        <p:spPr>
          <a:xfrm>
            <a:off x="4955645" y="1685335"/>
            <a:ext cx="972382" cy="972382"/>
          </a:xfrm>
          <a:prstGeom prst="rect">
            <a:avLst/>
          </a:prstGeom>
        </p:spPr>
      </p:pic>
      <p:pic>
        <p:nvPicPr>
          <p:cNvPr id="12" name="Picture 11">
            <a:extLst>
              <a:ext uri="{FF2B5EF4-FFF2-40B4-BE49-F238E27FC236}">
                <a16:creationId xmlns:a16="http://schemas.microsoft.com/office/drawing/2014/main" id="{B46A4546-7A30-431A-BD8F-7F26D06475FD}"/>
              </a:ext>
            </a:extLst>
          </p:cNvPr>
          <p:cNvPicPr>
            <a:picLocks noChangeAspect="1"/>
          </p:cNvPicPr>
          <p:nvPr/>
        </p:nvPicPr>
        <p:blipFill>
          <a:blip r:embed="rId5"/>
          <a:stretch>
            <a:fillRect/>
          </a:stretch>
        </p:blipFill>
        <p:spPr>
          <a:xfrm>
            <a:off x="6692480" y="1626362"/>
            <a:ext cx="2066630" cy="2732544"/>
          </a:xfrm>
          <a:prstGeom prst="rect">
            <a:avLst/>
          </a:prstGeom>
        </p:spPr>
      </p:pic>
      <p:grpSp>
        <p:nvGrpSpPr>
          <p:cNvPr id="13" name="Group 12">
            <a:extLst>
              <a:ext uri="{FF2B5EF4-FFF2-40B4-BE49-F238E27FC236}">
                <a16:creationId xmlns:a16="http://schemas.microsoft.com/office/drawing/2014/main" id="{F9391A9E-B5CF-466B-9E08-3C575F19FDF3}"/>
              </a:ext>
            </a:extLst>
          </p:cNvPr>
          <p:cNvGrpSpPr/>
          <p:nvPr/>
        </p:nvGrpSpPr>
        <p:grpSpPr>
          <a:xfrm>
            <a:off x="2317353" y="1626362"/>
            <a:ext cx="2131243" cy="2713573"/>
            <a:chOff x="-480" y="101331"/>
            <a:chExt cx="3599213" cy="4351338"/>
          </a:xfrm>
        </p:grpSpPr>
        <p:sp>
          <p:nvSpPr>
            <p:cNvPr id="14" name="Rectangle 13">
              <a:extLst>
                <a:ext uri="{FF2B5EF4-FFF2-40B4-BE49-F238E27FC236}">
                  <a16:creationId xmlns:a16="http://schemas.microsoft.com/office/drawing/2014/main" id="{1A9814DF-1467-4212-BBA0-7F39C436001A}"/>
                </a:ext>
              </a:extLst>
            </p:cNvPr>
            <p:cNvSpPr/>
            <p:nvPr/>
          </p:nvSpPr>
          <p:spPr>
            <a:xfrm>
              <a:off x="-480" y="101331"/>
              <a:ext cx="3286125" cy="4351338"/>
            </a:xfrm>
            <a:prstGeom prst="rect">
              <a:avLst/>
            </a:pr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TextBox 14">
              <a:extLst>
                <a:ext uri="{FF2B5EF4-FFF2-40B4-BE49-F238E27FC236}">
                  <a16:creationId xmlns:a16="http://schemas.microsoft.com/office/drawing/2014/main" id="{1858A1AF-5D71-4F49-B925-4E36DC9CFB2F}"/>
                </a:ext>
              </a:extLst>
            </p:cNvPr>
            <p:cNvSpPr txBox="1"/>
            <p:nvPr/>
          </p:nvSpPr>
          <p:spPr>
            <a:xfrm>
              <a:off x="132868" y="1617304"/>
              <a:ext cx="3465865" cy="261080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56199" tIns="330200" rIns="256199" bIns="330200" numCol="1" spcCol="1270" anchor="t" anchorCtr="0">
              <a:noAutofit/>
            </a:bodyPr>
            <a:lstStyle/>
            <a:p>
              <a:pPr marL="0" lvl="0" indent="0" algn="l" defTabSz="1022350">
                <a:lnSpc>
                  <a:spcPct val="90000"/>
                </a:lnSpc>
                <a:spcBef>
                  <a:spcPct val="0"/>
                </a:spcBef>
                <a:spcAft>
                  <a:spcPct val="35000"/>
                </a:spcAft>
                <a:buNone/>
              </a:pPr>
              <a:r>
                <a:rPr lang="en-US" sz="1300" kern="1200" dirty="0">
                  <a:latin typeface="Arial" panose="020B0604020202020204" pitchFamily="34" charset="0"/>
                  <a:cs typeface="Arial" panose="020B0604020202020204" pitchFamily="34" charset="0"/>
                </a:rPr>
                <a:t>Define concepts of diversity, inclusion, and equity</a:t>
              </a:r>
              <a:r>
                <a:rPr lang="en-US" sz="1300" dirty="0">
                  <a:latin typeface="Arial" panose="020B0604020202020204" pitchFamily="34" charset="0"/>
                  <a:cs typeface="Arial" panose="020B0604020202020204" pitchFamily="34" charset="0"/>
                </a:rPr>
                <a:t> and how it can </a:t>
              </a:r>
              <a:r>
                <a:rPr lang="en-US" sz="1300" kern="1200" dirty="0">
                  <a:latin typeface="Arial" panose="020B0604020202020204" pitchFamily="34" charset="0"/>
                  <a:cs typeface="Arial" panose="020B0604020202020204" pitchFamily="34" charset="0"/>
                </a:rPr>
                <a:t>apply to your local PTA</a:t>
              </a:r>
            </a:p>
          </p:txBody>
        </p:sp>
      </p:grpSp>
      <p:grpSp>
        <p:nvGrpSpPr>
          <p:cNvPr id="19" name="Group 18">
            <a:extLst>
              <a:ext uri="{FF2B5EF4-FFF2-40B4-BE49-F238E27FC236}">
                <a16:creationId xmlns:a16="http://schemas.microsoft.com/office/drawing/2014/main" id="{9FA57212-DC21-4CA0-8F6A-B6C117B180D2}"/>
              </a:ext>
            </a:extLst>
          </p:cNvPr>
          <p:cNvGrpSpPr/>
          <p:nvPr/>
        </p:nvGrpSpPr>
        <p:grpSpPr>
          <a:xfrm>
            <a:off x="2839003" y="1757483"/>
            <a:ext cx="916108" cy="900234"/>
            <a:chOff x="990361" y="435133"/>
            <a:chExt cx="1305401" cy="1305401"/>
          </a:xfrm>
        </p:grpSpPr>
        <p:sp>
          <p:nvSpPr>
            <p:cNvPr id="20" name="Oval 19">
              <a:extLst>
                <a:ext uri="{FF2B5EF4-FFF2-40B4-BE49-F238E27FC236}">
                  <a16:creationId xmlns:a16="http://schemas.microsoft.com/office/drawing/2014/main" id="{F9BE238C-60AB-4CBE-ADD7-D8DB72724373}"/>
                </a:ext>
              </a:extLst>
            </p:cNvPr>
            <p:cNvSpPr/>
            <p:nvPr/>
          </p:nvSpPr>
          <p:spPr>
            <a:xfrm>
              <a:off x="990361" y="435133"/>
              <a:ext cx="1305401" cy="1305401"/>
            </a:xfrm>
            <a:prstGeom prst="ellipse">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21" name="Oval 4">
              <a:extLst>
                <a:ext uri="{FF2B5EF4-FFF2-40B4-BE49-F238E27FC236}">
                  <a16:creationId xmlns:a16="http://schemas.microsoft.com/office/drawing/2014/main" id="{F6DA5B97-94CA-4D43-940C-74356B238C5D}"/>
                </a:ext>
              </a:extLst>
            </p:cNvPr>
            <p:cNvSpPr txBox="1"/>
            <p:nvPr/>
          </p:nvSpPr>
          <p:spPr>
            <a:xfrm>
              <a:off x="1181533" y="626305"/>
              <a:ext cx="923057" cy="9230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3600" kern="1200" dirty="0"/>
                <a:t>1</a:t>
              </a:r>
            </a:p>
          </p:txBody>
        </p:sp>
      </p:grpSp>
      <p:grpSp>
        <p:nvGrpSpPr>
          <p:cNvPr id="22" name="Group 21">
            <a:extLst>
              <a:ext uri="{FF2B5EF4-FFF2-40B4-BE49-F238E27FC236}">
                <a16:creationId xmlns:a16="http://schemas.microsoft.com/office/drawing/2014/main" id="{FF558954-BB23-4841-B5A6-C6A08A462AEF}"/>
              </a:ext>
            </a:extLst>
          </p:cNvPr>
          <p:cNvGrpSpPr/>
          <p:nvPr/>
        </p:nvGrpSpPr>
        <p:grpSpPr>
          <a:xfrm>
            <a:off x="7262384" y="1763448"/>
            <a:ext cx="877064" cy="863432"/>
            <a:chOff x="8219836" y="435133"/>
            <a:chExt cx="1305401" cy="1305401"/>
          </a:xfrm>
        </p:grpSpPr>
        <p:sp>
          <p:nvSpPr>
            <p:cNvPr id="23" name="Oval 22">
              <a:extLst>
                <a:ext uri="{FF2B5EF4-FFF2-40B4-BE49-F238E27FC236}">
                  <a16:creationId xmlns:a16="http://schemas.microsoft.com/office/drawing/2014/main" id="{1C913439-D0B2-44C1-89E1-AA878E9E935A}"/>
                </a:ext>
              </a:extLst>
            </p:cNvPr>
            <p:cNvSpPr/>
            <p:nvPr/>
          </p:nvSpPr>
          <p:spPr>
            <a:xfrm>
              <a:off x="8219836" y="435133"/>
              <a:ext cx="1305401" cy="1305401"/>
            </a:xfrm>
            <a:prstGeom prst="ellipse">
              <a:avLst/>
            </a:prstGeom>
          </p:spPr>
          <p:style>
            <a:lnRef idx="2">
              <a:schemeClr val="accent5">
                <a:hueOff val="-5406834"/>
                <a:satOff val="-13935"/>
                <a:lumOff val="-9412"/>
                <a:alphaOff val="0"/>
              </a:schemeClr>
            </a:lnRef>
            <a:fillRef idx="1">
              <a:schemeClr val="accent5">
                <a:hueOff val="-5406834"/>
                <a:satOff val="-13935"/>
                <a:lumOff val="-9412"/>
                <a:alphaOff val="0"/>
              </a:schemeClr>
            </a:fillRef>
            <a:effectRef idx="0">
              <a:schemeClr val="accent5">
                <a:hueOff val="-5406834"/>
                <a:satOff val="-13935"/>
                <a:lumOff val="-9412"/>
                <a:alphaOff val="0"/>
              </a:schemeClr>
            </a:effectRef>
            <a:fontRef idx="minor">
              <a:schemeClr val="lt1"/>
            </a:fontRef>
          </p:style>
          <p:txBody>
            <a:bodyPr/>
            <a:lstStyle/>
            <a:p>
              <a:endParaRPr lang="en-US"/>
            </a:p>
          </p:txBody>
        </p:sp>
        <p:sp>
          <p:nvSpPr>
            <p:cNvPr id="24" name="Oval 4">
              <a:extLst>
                <a:ext uri="{FF2B5EF4-FFF2-40B4-BE49-F238E27FC236}">
                  <a16:creationId xmlns:a16="http://schemas.microsoft.com/office/drawing/2014/main" id="{A15D116F-B083-4E31-9390-2A0DB9C6BECC}"/>
                </a:ext>
              </a:extLst>
            </p:cNvPr>
            <p:cNvSpPr txBox="1"/>
            <p:nvPr/>
          </p:nvSpPr>
          <p:spPr>
            <a:xfrm>
              <a:off x="8411008" y="626305"/>
              <a:ext cx="923057" cy="9230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3600" kern="1200" dirty="0"/>
                <a:t>3</a:t>
              </a:r>
            </a:p>
          </p:txBody>
        </p:sp>
      </p:grpSp>
    </p:spTree>
    <p:extLst>
      <p:ext uri="{BB962C8B-B14F-4D97-AF65-F5344CB8AC3E}">
        <p14:creationId xmlns:p14="http://schemas.microsoft.com/office/powerpoint/2010/main" val="48150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61F854-36FA-4503-85C2-1BA2FEFE609C}"/>
              </a:ext>
            </a:extLst>
          </p:cNvPr>
          <p:cNvSpPr>
            <a:spLocks noGrp="1"/>
          </p:cNvSpPr>
          <p:nvPr>
            <p:ph type="title"/>
          </p:nvPr>
        </p:nvSpPr>
        <p:spPr>
          <a:xfrm>
            <a:off x="457200" y="205979"/>
            <a:ext cx="6758763" cy="857250"/>
          </a:xfrm>
        </p:spPr>
        <p:txBody>
          <a:bodyPr/>
          <a:lstStyle/>
          <a:p>
            <a:r>
              <a:rPr lang="en-US" dirty="0"/>
              <a:t>                 What does it mean? </a:t>
            </a:r>
          </a:p>
        </p:txBody>
      </p:sp>
      <p:pic>
        <p:nvPicPr>
          <p:cNvPr id="11" name="Content Placeholder 10" descr="A screenshot of a cell phone&#10;&#10;Description automatically generated">
            <a:extLst>
              <a:ext uri="{FF2B5EF4-FFF2-40B4-BE49-F238E27FC236}">
                <a16:creationId xmlns:a16="http://schemas.microsoft.com/office/drawing/2014/main" id="{6B024D83-A430-4532-8117-B5C00E01D8F4}"/>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4477" r="1273" b="44177"/>
          <a:stretch/>
        </p:blipFill>
        <p:spPr>
          <a:xfrm>
            <a:off x="177420" y="1451886"/>
            <a:ext cx="2871500" cy="3291564"/>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51FC6CF8-DC15-4875-B6BF-748C74881698}"/>
              </a:ext>
            </a:extLst>
          </p:cNvPr>
          <p:cNvPicPr>
            <a:picLocks noChangeAspect="1"/>
          </p:cNvPicPr>
          <p:nvPr/>
        </p:nvPicPr>
        <p:blipFill rotWithShape="1">
          <a:blip r:embed="rId4">
            <a:extLst>
              <a:ext uri="{28A0092B-C50C-407E-A947-70E740481C1C}">
                <a14:useLocalDpi xmlns:a14="http://schemas.microsoft.com/office/drawing/2010/main" val="0"/>
              </a:ext>
            </a:extLst>
          </a:blip>
          <a:srcRect t="4605" b="42531"/>
          <a:stretch/>
        </p:blipFill>
        <p:spPr>
          <a:xfrm>
            <a:off x="2908680" y="1335466"/>
            <a:ext cx="2951290" cy="3601659"/>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8FDBCF31-5AD8-4314-93BE-B40C04A7602F}"/>
              </a:ext>
            </a:extLst>
          </p:cNvPr>
          <p:cNvPicPr>
            <a:picLocks noChangeAspect="1"/>
          </p:cNvPicPr>
          <p:nvPr/>
        </p:nvPicPr>
        <p:blipFill rotWithShape="1">
          <a:blip r:embed="rId5">
            <a:extLst>
              <a:ext uri="{28A0092B-C50C-407E-A947-70E740481C1C}">
                <a14:useLocalDpi xmlns:a14="http://schemas.microsoft.com/office/drawing/2010/main" val="0"/>
              </a:ext>
            </a:extLst>
          </a:blip>
          <a:srcRect t="7452" b="40453"/>
          <a:stretch/>
        </p:blipFill>
        <p:spPr>
          <a:xfrm>
            <a:off x="6001422" y="1335466"/>
            <a:ext cx="2965158" cy="3526247"/>
          </a:xfrm>
          <a:prstGeom prst="rect">
            <a:avLst/>
          </a:prstGeom>
        </p:spPr>
      </p:pic>
    </p:spTree>
    <p:extLst>
      <p:ext uri="{BB962C8B-B14F-4D97-AF65-F5344CB8AC3E}">
        <p14:creationId xmlns:p14="http://schemas.microsoft.com/office/powerpoint/2010/main" val="4163259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43E59-016B-4E06-B154-824A214C40CF}"/>
              </a:ext>
            </a:extLst>
          </p:cNvPr>
          <p:cNvSpPr>
            <a:spLocks noGrp="1"/>
          </p:cNvSpPr>
          <p:nvPr>
            <p:ph type="title"/>
          </p:nvPr>
        </p:nvSpPr>
        <p:spPr/>
        <p:txBody>
          <a:bodyPr/>
          <a:lstStyle/>
          <a:p>
            <a:r>
              <a:rPr lang="en-US" dirty="0"/>
              <a:t>                  Equity vs Equality</a:t>
            </a:r>
          </a:p>
        </p:txBody>
      </p:sp>
      <p:sp>
        <p:nvSpPr>
          <p:cNvPr id="5" name="Content Placeholder 4">
            <a:extLst>
              <a:ext uri="{FF2B5EF4-FFF2-40B4-BE49-F238E27FC236}">
                <a16:creationId xmlns:a16="http://schemas.microsoft.com/office/drawing/2014/main" id="{69379257-64F3-4156-8383-A1B76A7FF0D8}"/>
              </a:ext>
            </a:extLst>
          </p:cNvPr>
          <p:cNvSpPr>
            <a:spLocks noGrp="1"/>
          </p:cNvSpPr>
          <p:nvPr>
            <p:ph sz="half" idx="2"/>
          </p:nvPr>
        </p:nvSpPr>
        <p:spPr/>
        <p:txBody>
          <a:bodyPr>
            <a:normAutofit fontScale="77500" lnSpcReduction="20000"/>
          </a:bodyPr>
          <a:lstStyle/>
          <a:p>
            <a:pPr marL="0" indent="0">
              <a:buNone/>
            </a:pPr>
            <a:r>
              <a:rPr lang="en-US" sz="3100" b="1" i="0" dirty="0">
                <a:effectLst/>
                <a:highlight>
                  <a:srgbClr val="FFFFFF"/>
                </a:highlight>
              </a:rPr>
              <a:t>Equity is</a:t>
            </a:r>
            <a:r>
              <a:rPr lang="en-US" sz="3100" b="1" i="0" dirty="0">
                <a:effectLst/>
                <a:highlight>
                  <a:srgbClr val="FFFFFF"/>
                </a:highlight>
                <a:latin typeface="Nunito" panose="020F0502020204030204" pitchFamily="2" charset="0"/>
              </a:rPr>
              <a:t>: </a:t>
            </a:r>
          </a:p>
          <a:p>
            <a:pPr marL="0" indent="0">
              <a:buNone/>
            </a:pPr>
            <a:endParaRPr lang="en-US" sz="3100" b="1" i="0" dirty="0">
              <a:effectLst/>
              <a:highlight>
                <a:srgbClr val="FFFFFF"/>
              </a:highlight>
              <a:latin typeface="Nunito" panose="020F0502020204030204" pitchFamily="2" charset="0"/>
            </a:endParaRPr>
          </a:p>
          <a:p>
            <a:r>
              <a:rPr lang="en-US" b="0" i="0" dirty="0">
                <a:effectLst/>
                <a:highlight>
                  <a:srgbClr val="FFFFFF"/>
                </a:highlight>
                <a:latin typeface="Nunito" panose="020F0502020204030204" pitchFamily="2" charset="0"/>
              </a:rPr>
              <a:t>the </a:t>
            </a:r>
            <a:r>
              <a:rPr lang="en-US" b="0" i="1" dirty="0">
                <a:effectLst/>
                <a:highlight>
                  <a:srgbClr val="FFFFFF"/>
                </a:highlight>
                <a:latin typeface="Nunito" panose="020F0502020204030204" pitchFamily="2" charset="0"/>
              </a:rPr>
              <a:t>fair</a:t>
            </a:r>
            <a:r>
              <a:rPr lang="en-US" b="0" i="0" dirty="0">
                <a:effectLst/>
                <a:highlight>
                  <a:srgbClr val="FFFFFF"/>
                </a:highlight>
                <a:latin typeface="Nunito" panose="020F0502020204030204" pitchFamily="2" charset="0"/>
              </a:rPr>
              <a:t> distribution of goods and services based on individual need. Those who start with less are given more of the commodity, while those who have more receive less of it.</a:t>
            </a:r>
          </a:p>
          <a:p>
            <a:r>
              <a:rPr lang="en-US" dirty="0"/>
              <a:t>Equity is recognizing and addressing bias and privilege. </a:t>
            </a:r>
          </a:p>
          <a:p>
            <a:r>
              <a:rPr lang="en-US" dirty="0"/>
              <a:t>Understanding specific individual and community needs </a:t>
            </a:r>
          </a:p>
          <a:p>
            <a:r>
              <a:rPr lang="en-US" dirty="0"/>
              <a:t>Providing resources to those with greater needs.</a:t>
            </a:r>
          </a:p>
        </p:txBody>
      </p:sp>
      <p:sp>
        <p:nvSpPr>
          <p:cNvPr id="4" name="Content Placeholder 3">
            <a:extLst>
              <a:ext uri="{FF2B5EF4-FFF2-40B4-BE49-F238E27FC236}">
                <a16:creationId xmlns:a16="http://schemas.microsoft.com/office/drawing/2014/main" id="{2129707C-4170-8B0E-220D-29DEC9D0B277}"/>
              </a:ext>
            </a:extLst>
          </p:cNvPr>
          <p:cNvSpPr>
            <a:spLocks noGrp="1"/>
          </p:cNvSpPr>
          <p:nvPr>
            <p:ph sz="half" idx="1"/>
          </p:nvPr>
        </p:nvSpPr>
        <p:spPr/>
        <p:txBody>
          <a:bodyPr>
            <a:normAutofit fontScale="77500" lnSpcReduction="20000"/>
          </a:bodyPr>
          <a:lstStyle/>
          <a:p>
            <a:pPr marL="0" indent="0" algn="l">
              <a:buNone/>
            </a:pPr>
            <a:r>
              <a:rPr lang="en-US" sz="2800" b="1" dirty="0"/>
              <a:t>Equality is </a:t>
            </a:r>
            <a:r>
              <a:rPr lang="en-US" sz="2800" b="1" dirty="0">
                <a:solidFill>
                  <a:srgbClr val="0D1A2B"/>
                </a:solidFill>
                <a:highlight>
                  <a:srgbClr val="FFFFFF"/>
                </a:highlight>
                <a:latin typeface="Kumbh Sans"/>
              </a:rPr>
              <a:t>:</a:t>
            </a:r>
          </a:p>
          <a:p>
            <a:pPr marL="0" indent="0" algn="l">
              <a:buNone/>
            </a:pPr>
            <a:endParaRPr lang="en-US" sz="2800" b="1" dirty="0">
              <a:solidFill>
                <a:srgbClr val="0D1A2B"/>
              </a:solidFill>
              <a:highlight>
                <a:srgbClr val="FFFFFF"/>
              </a:highlight>
              <a:latin typeface="Kumbh Sans"/>
            </a:endParaRPr>
          </a:p>
          <a:p>
            <a:r>
              <a:rPr lang="en-US" b="0" i="0" dirty="0">
                <a:effectLst/>
                <a:highlight>
                  <a:srgbClr val="FFFFFF"/>
                </a:highlight>
              </a:rPr>
              <a:t> the </a:t>
            </a:r>
            <a:r>
              <a:rPr lang="en-US" b="0" i="1" dirty="0">
                <a:effectLst/>
                <a:highlight>
                  <a:srgbClr val="FFFFFF"/>
                </a:highlight>
              </a:rPr>
              <a:t>uniform</a:t>
            </a:r>
            <a:r>
              <a:rPr lang="en-US" b="0" i="0" dirty="0">
                <a:effectLst/>
                <a:highlight>
                  <a:srgbClr val="FFFFFF"/>
                </a:highlight>
              </a:rPr>
              <a:t> distribution of a good or service to everyone regardless of their individual circumstances.</a:t>
            </a:r>
          </a:p>
          <a:p>
            <a:r>
              <a:rPr lang="en-US" b="0" i="0" dirty="0">
                <a:effectLst/>
                <a:highlight>
                  <a:srgbClr val="FFFFFF"/>
                </a:highlight>
              </a:rPr>
              <a:t>Everyone is treated the same way regardless of age, race, gender, sexual identity, religion, and status</a:t>
            </a:r>
          </a:p>
          <a:p>
            <a:r>
              <a:rPr lang="en-US" b="0" i="0" dirty="0">
                <a:solidFill>
                  <a:srgbClr val="4D5156"/>
                </a:solidFill>
                <a:effectLst/>
                <a:highlight>
                  <a:srgbClr val="FFFFFF"/>
                </a:highlight>
              </a:rPr>
              <a:t>Social equality is a state of affairs in which all individuals within society have equal rights, liberties, and status, possibly including civil rights, freedom of expression, autonomy, and equal access to certain public goods and social services.</a:t>
            </a:r>
            <a:endParaRPr lang="en-US" b="0" i="0" dirty="0">
              <a:effectLst/>
              <a:highlight>
                <a:srgbClr val="FFFFFF"/>
              </a:highlight>
            </a:endParaRPr>
          </a:p>
          <a:p>
            <a:pPr algn="l"/>
            <a:endParaRPr lang="en-US" b="0" i="0" dirty="0">
              <a:solidFill>
                <a:srgbClr val="797C7F"/>
              </a:solidFill>
              <a:effectLst/>
              <a:highlight>
                <a:srgbClr val="FFFFFF"/>
              </a:highlight>
              <a:latin typeface="Nunito" panose="020F0502020204030204" pitchFamily="2" charset="0"/>
            </a:endParaRPr>
          </a:p>
          <a:p>
            <a:endParaRPr lang="en-US" dirty="0"/>
          </a:p>
        </p:txBody>
      </p:sp>
    </p:spTree>
    <p:extLst>
      <p:ext uri="{BB962C8B-B14F-4D97-AF65-F5344CB8AC3E}">
        <p14:creationId xmlns:p14="http://schemas.microsoft.com/office/powerpoint/2010/main" val="907180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245CC-8F5A-41FA-A7B7-B13962038E34}"/>
              </a:ext>
            </a:extLst>
          </p:cNvPr>
          <p:cNvSpPr>
            <a:spLocks noGrp="1"/>
          </p:cNvSpPr>
          <p:nvPr>
            <p:ph type="title" idx="4294967295"/>
          </p:nvPr>
        </p:nvSpPr>
        <p:spPr>
          <a:xfrm>
            <a:off x="2889504" y="107950"/>
            <a:ext cx="6050852" cy="857250"/>
          </a:xfrm>
        </p:spPr>
        <p:txBody>
          <a:bodyPr anchor="ctr">
            <a:normAutofit/>
          </a:bodyPr>
          <a:lstStyle/>
          <a:p>
            <a:r>
              <a:rPr lang="en-US" b="1" u="sng" dirty="0">
                <a:ln w="13462">
                  <a:solidFill>
                    <a:schemeClr val="tx2">
                      <a:lumMod val="75000"/>
                    </a:schemeClr>
                  </a:solidFill>
                  <a:prstDash val="solid"/>
                </a:ln>
                <a:solidFill>
                  <a:schemeClr val="tx2"/>
                </a:solidFill>
                <a:effectLst>
                  <a:outerShdw dist="38100" dir="2700000" algn="bl" rotWithShape="0">
                    <a:schemeClr val="accent5"/>
                  </a:outerShdw>
                </a:effectLst>
              </a:rPr>
              <a:t>Equitable Membership</a:t>
            </a:r>
          </a:p>
        </p:txBody>
      </p:sp>
      <p:sp>
        <p:nvSpPr>
          <p:cNvPr id="5" name="TextBox 4">
            <a:extLst>
              <a:ext uri="{FF2B5EF4-FFF2-40B4-BE49-F238E27FC236}">
                <a16:creationId xmlns:a16="http://schemas.microsoft.com/office/drawing/2014/main" id="{8146EB31-6F18-4D8B-9E2D-4426091FC759}"/>
              </a:ext>
            </a:extLst>
          </p:cNvPr>
          <p:cNvSpPr txBox="1"/>
          <p:nvPr/>
        </p:nvSpPr>
        <p:spPr>
          <a:xfrm>
            <a:off x="3008243" y="1086678"/>
            <a:ext cx="5764696" cy="3416320"/>
          </a:xfrm>
          <a:prstGeom prst="rect">
            <a:avLst/>
          </a:prstGeom>
          <a:noFill/>
        </p:spPr>
        <p:txBody>
          <a:bodyPr wrap="square" rtlCol="0">
            <a:spAutoFit/>
          </a:bodyPr>
          <a:lstStyle/>
          <a:p>
            <a:r>
              <a:rPr lang="en-US" b="1" u="sng" dirty="0"/>
              <a:t>WHAT IT LOOKS LIKE</a:t>
            </a:r>
            <a:r>
              <a:rPr lang="en-US" b="1" dirty="0"/>
              <a:t>:</a:t>
            </a:r>
          </a:p>
          <a:p>
            <a:endParaRPr lang="en-US" dirty="0"/>
          </a:p>
          <a:p>
            <a:pPr marL="285750" indent="-285750">
              <a:buFont typeface="Wingdings" panose="05000000000000000000" pitchFamily="2" charset="2"/>
              <a:buChar char="Ø"/>
            </a:pPr>
            <a:r>
              <a:rPr lang="en-US" dirty="0"/>
              <a:t>Asking </a:t>
            </a:r>
            <a:r>
              <a:rPr lang="en-US" b="1" dirty="0"/>
              <a:t>EVERY </a:t>
            </a:r>
            <a:r>
              <a:rPr lang="en-US" dirty="0"/>
              <a:t>parent/guardian to join the PTA.</a:t>
            </a:r>
          </a:p>
          <a:p>
            <a:endParaRPr lang="en-US" dirty="0"/>
          </a:p>
          <a:p>
            <a:pPr marL="285750" indent="-285750">
              <a:buFont typeface="Wingdings" panose="05000000000000000000" pitchFamily="2" charset="2"/>
              <a:buChar char="Ø"/>
            </a:pPr>
            <a:r>
              <a:rPr lang="en-US" dirty="0"/>
              <a:t>Partnering with community organizations to reach out to potential members.</a:t>
            </a:r>
          </a:p>
          <a:p>
            <a:endParaRPr lang="en-US" dirty="0"/>
          </a:p>
          <a:p>
            <a:pPr marL="285750" indent="-285750">
              <a:buFont typeface="Wingdings" panose="05000000000000000000" pitchFamily="2" charset="2"/>
              <a:buChar char="Ø"/>
            </a:pPr>
            <a:r>
              <a:rPr lang="en-US" dirty="0"/>
              <a:t>Sharing messages that convey that </a:t>
            </a:r>
            <a:r>
              <a:rPr lang="en-US" b="1" i="1" dirty="0"/>
              <a:t>every </a:t>
            </a:r>
            <a:r>
              <a:rPr lang="en-US" dirty="0"/>
              <a:t>parent/guardian belongs in PTA.</a:t>
            </a:r>
          </a:p>
          <a:p>
            <a:endParaRPr lang="en-US" dirty="0"/>
          </a:p>
          <a:p>
            <a:pPr marL="285750" indent="-285750">
              <a:buFont typeface="Wingdings" panose="05000000000000000000" pitchFamily="2" charset="2"/>
              <a:buChar char="Ø"/>
            </a:pPr>
            <a:r>
              <a:rPr lang="en-US" dirty="0"/>
              <a:t>Membership reflects the diversity of the communities served.</a:t>
            </a:r>
          </a:p>
        </p:txBody>
      </p:sp>
    </p:spTree>
    <p:extLst>
      <p:ext uri="{BB962C8B-B14F-4D97-AF65-F5344CB8AC3E}">
        <p14:creationId xmlns:p14="http://schemas.microsoft.com/office/powerpoint/2010/main" val="1104189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4CE78B-4EFB-41B4-9315-1B254FC0F968}"/>
              </a:ext>
            </a:extLst>
          </p:cNvPr>
          <p:cNvSpPr>
            <a:spLocks noGrp="1"/>
          </p:cNvSpPr>
          <p:nvPr>
            <p:ph sz="half" idx="2"/>
          </p:nvPr>
        </p:nvSpPr>
        <p:spPr>
          <a:xfrm>
            <a:off x="2367642" y="1112281"/>
            <a:ext cx="6547757" cy="3771289"/>
          </a:xfrm>
        </p:spPr>
        <p:txBody>
          <a:bodyPr>
            <a:noAutofit/>
          </a:bodyPr>
          <a:lstStyle/>
          <a:p>
            <a:pPr>
              <a:buFont typeface="Wingdings" panose="05000000000000000000" pitchFamily="2" charset="2"/>
              <a:buChar char="v"/>
            </a:pPr>
            <a:r>
              <a:rPr lang="en-US" sz="2000" b="1" dirty="0"/>
              <a:t>Why does PTA exists</a:t>
            </a:r>
          </a:p>
          <a:p>
            <a:pPr marL="0" indent="0">
              <a:buNone/>
            </a:pPr>
            <a:endParaRPr lang="en-US" sz="2000" b="1" dirty="0"/>
          </a:p>
          <a:p>
            <a:pPr>
              <a:buFont typeface="Wingdings" panose="05000000000000000000" pitchFamily="2" charset="2"/>
              <a:buChar char="v"/>
            </a:pPr>
            <a:r>
              <a:rPr lang="en-US" sz="2000" b="1" dirty="0"/>
              <a:t>What has your PTA achieved</a:t>
            </a:r>
          </a:p>
          <a:p>
            <a:pPr marL="0" indent="0">
              <a:buNone/>
            </a:pPr>
            <a:endParaRPr lang="en-US" sz="2000" b="1" dirty="0"/>
          </a:p>
          <a:p>
            <a:pPr>
              <a:buFont typeface="Wingdings" panose="05000000000000000000" pitchFamily="2" charset="2"/>
              <a:buChar char="v"/>
            </a:pPr>
            <a:r>
              <a:rPr lang="en-US" sz="2000" b="1" dirty="0"/>
              <a:t>How do families that are engaged with PTA benefit them, their children, and the school community.</a:t>
            </a:r>
          </a:p>
          <a:p>
            <a:pPr marL="0" indent="0">
              <a:buNone/>
            </a:pPr>
            <a:endParaRPr lang="en-US" sz="2000" b="1" dirty="0"/>
          </a:p>
          <a:p>
            <a:pPr>
              <a:buFont typeface="Wingdings" panose="05000000000000000000" pitchFamily="2" charset="2"/>
              <a:buChar char="v"/>
            </a:pPr>
            <a:r>
              <a:rPr lang="en-US" sz="2000" b="1" dirty="0"/>
              <a:t>How to address issues that matter most to the families and communities whom you seek to engage.</a:t>
            </a:r>
          </a:p>
          <a:p>
            <a:pPr marL="0" indent="0">
              <a:buNone/>
            </a:pPr>
            <a:endParaRPr lang="en-US" sz="2000" b="1" dirty="0"/>
          </a:p>
          <a:p>
            <a:pPr>
              <a:buFont typeface="Wingdings" panose="05000000000000000000" pitchFamily="2" charset="2"/>
              <a:buChar char="v"/>
            </a:pPr>
            <a:r>
              <a:rPr lang="en-US" sz="2000" b="1" dirty="0"/>
              <a:t>What does your PTA expect from its’ members</a:t>
            </a:r>
          </a:p>
        </p:txBody>
      </p:sp>
      <p:sp>
        <p:nvSpPr>
          <p:cNvPr id="2" name="Rectangle 1">
            <a:extLst>
              <a:ext uri="{FF2B5EF4-FFF2-40B4-BE49-F238E27FC236}">
                <a16:creationId xmlns:a16="http://schemas.microsoft.com/office/drawing/2014/main" id="{695C0733-5A6D-409C-A928-25AF62E859EF}"/>
              </a:ext>
            </a:extLst>
          </p:cNvPr>
          <p:cNvSpPr/>
          <p:nvPr/>
        </p:nvSpPr>
        <p:spPr>
          <a:xfrm>
            <a:off x="1585060" y="42745"/>
            <a:ext cx="8112922" cy="830997"/>
          </a:xfrm>
          <a:prstGeom prst="rect">
            <a:avLst/>
          </a:prstGeom>
          <a:noFill/>
        </p:spPr>
        <p:txBody>
          <a:bodyPr wrap="square" lIns="91440" tIns="45720" rIns="91440" bIns="45720">
            <a:spAutoFit/>
          </a:bodyPr>
          <a:lstStyle/>
          <a:p>
            <a:pPr algn="ctr"/>
            <a:r>
              <a:rPr lang="en-US" sz="4800" b="1" u="sng" cap="none" spc="0" dirty="0">
                <a:ln w="22225">
                  <a:solidFill>
                    <a:schemeClr val="accent6">
                      <a:lumMod val="75000"/>
                    </a:schemeClr>
                  </a:solidFill>
                  <a:prstDash val="solid"/>
                </a:ln>
                <a:solidFill>
                  <a:schemeClr val="accent6">
                    <a:lumMod val="60000"/>
                    <a:lumOff val="40000"/>
                  </a:schemeClr>
                </a:solidFill>
                <a:effectLst/>
              </a:rPr>
              <a:t>Create Effective Messaging</a:t>
            </a:r>
          </a:p>
        </p:txBody>
      </p:sp>
    </p:spTree>
    <p:extLst>
      <p:ext uri="{BB962C8B-B14F-4D97-AF65-F5344CB8AC3E}">
        <p14:creationId xmlns:p14="http://schemas.microsoft.com/office/powerpoint/2010/main" val="1072899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5A200B3-01D9-43A0-9184-B5E2781E052B}"/>
              </a:ext>
            </a:extLst>
          </p:cNvPr>
          <p:cNvSpPr>
            <a:spLocks noGrp="1"/>
          </p:cNvSpPr>
          <p:nvPr>
            <p:ph type="title"/>
          </p:nvPr>
        </p:nvSpPr>
        <p:spPr>
          <a:xfrm>
            <a:off x="457200" y="205979"/>
            <a:ext cx="6758763" cy="857250"/>
          </a:xfrm>
        </p:spPr>
        <p:txBody>
          <a:bodyPr anchor="ctr">
            <a:normAutofit/>
          </a:bodyPr>
          <a:lstStyle/>
          <a:p>
            <a:r>
              <a:rPr lang="en-US" dirty="0"/>
              <a:t>Equitable </a:t>
            </a:r>
            <a:r>
              <a:rPr lang="en-US" b="1" dirty="0"/>
              <a:t>Leadership</a:t>
            </a:r>
            <a:endParaRPr lang="en-US" dirty="0"/>
          </a:p>
        </p:txBody>
      </p:sp>
      <p:sp>
        <p:nvSpPr>
          <p:cNvPr id="3" name="Content Placeholder 2">
            <a:extLst>
              <a:ext uri="{FF2B5EF4-FFF2-40B4-BE49-F238E27FC236}">
                <a16:creationId xmlns:a16="http://schemas.microsoft.com/office/drawing/2014/main" id="{58F49DA3-C1EE-479D-8CBE-C39FBA48763F}"/>
              </a:ext>
            </a:extLst>
          </p:cNvPr>
          <p:cNvSpPr>
            <a:spLocks noGrp="1"/>
          </p:cNvSpPr>
          <p:nvPr>
            <p:ph sz="half" idx="2"/>
          </p:nvPr>
        </p:nvSpPr>
        <p:spPr>
          <a:xfrm>
            <a:off x="457200" y="1200151"/>
            <a:ext cx="8229600" cy="3394472"/>
          </a:xfrm>
        </p:spPr>
        <p:txBody>
          <a:bodyPr>
            <a:normAutofit lnSpcReduction="10000"/>
          </a:bodyPr>
          <a:lstStyle/>
          <a:p>
            <a:pPr marL="0" indent="0">
              <a:buNone/>
            </a:pPr>
            <a:r>
              <a:rPr lang="en-US" b="1" u="sng" dirty="0"/>
              <a:t>What It May Look Like</a:t>
            </a:r>
            <a:r>
              <a:rPr lang="en-US" b="1" dirty="0"/>
              <a:t>: </a:t>
            </a:r>
            <a:endParaRPr lang="en-US" dirty="0"/>
          </a:p>
          <a:p>
            <a:pPr>
              <a:buFont typeface="Wingdings" panose="05000000000000000000" pitchFamily="2" charset="2"/>
              <a:buChar char="v"/>
            </a:pPr>
            <a:r>
              <a:rPr lang="en-US" dirty="0"/>
              <a:t>Review bylaws and standing rules for leadership requirements that may limit diversity in leadership.</a:t>
            </a:r>
          </a:p>
          <a:p>
            <a:pPr>
              <a:spcBef>
                <a:spcPts val="1800"/>
              </a:spcBef>
              <a:buFont typeface="Wingdings" panose="05000000000000000000" pitchFamily="2" charset="2"/>
              <a:buChar char="v"/>
            </a:pPr>
            <a:r>
              <a:rPr lang="en-US" dirty="0"/>
              <a:t> A Diversity Committee helps every committee use a “DEI lens” for their workplans.</a:t>
            </a:r>
          </a:p>
          <a:p>
            <a:pPr>
              <a:spcBef>
                <a:spcPts val="1800"/>
              </a:spcBef>
              <a:buFont typeface="Wingdings" panose="05000000000000000000" pitchFamily="2" charset="2"/>
              <a:buChar char="v"/>
            </a:pPr>
            <a:r>
              <a:rPr lang="en-US" dirty="0"/>
              <a:t>Measure your progress on DEI efforts – both in headcounts and in impacts.</a:t>
            </a:r>
          </a:p>
          <a:p>
            <a:pPr>
              <a:spcBef>
                <a:spcPts val="1800"/>
              </a:spcBef>
              <a:buFont typeface="Wingdings" panose="05000000000000000000" pitchFamily="2" charset="2"/>
              <a:buChar char="v"/>
            </a:pPr>
            <a:r>
              <a:rPr lang="en-US" dirty="0"/>
              <a:t>Be intentional</a:t>
            </a:r>
          </a:p>
        </p:txBody>
      </p:sp>
    </p:spTree>
    <p:extLst>
      <p:ext uri="{BB962C8B-B14F-4D97-AF65-F5344CB8AC3E}">
        <p14:creationId xmlns:p14="http://schemas.microsoft.com/office/powerpoint/2010/main" val="14188811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5e53bee-0309-4069-818a-0d7f685554b2">
      <Terms xmlns="http://schemas.microsoft.com/office/infopath/2007/PartnerControls"/>
    </lcf76f155ced4ddcb4097134ff3c332f>
    <TaxCatchAll xmlns="83215c54-aeb9-4ddc-a0ff-dcff49d4315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C82F0733A0640439899366E19A61486" ma:contentTypeVersion="14" ma:contentTypeDescription="Create a new document." ma:contentTypeScope="" ma:versionID="3af95d121eb50fdb4e95676d78f29514">
  <xsd:schema xmlns:xsd="http://www.w3.org/2001/XMLSchema" xmlns:xs="http://www.w3.org/2001/XMLSchema" xmlns:p="http://schemas.microsoft.com/office/2006/metadata/properties" xmlns:ns2="83215c54-aeb9-4ddc-a0ff-dcff49d4315e" xmlns:ns3="75e53bee-0309-4069-818a-0d7f685554b2" targetNamespace="http://schemas.microsoft.com/office/2006/metadata/properties" ma:root="true" ma:fieldsID="e55edfe14162e08b24688019e40a2748" ns2:_="" ns3:_="">
    <xsd:import namespace="83215c54-aeb9-4ddc-a0ff-dcff49d4315e"/>
    <xsd:import namespace="75e53bee-0309-4069-818a-0d7f685554b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GenerationTime" minOccurs="0"/>
                <xsd:element ref="ns3:MediaServiceEventHashCode"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215c54-aeb9-4ddc-a0ff-dcff49d4315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b506ea8d-df69-4213-8998-ad4c49fe802f}" ma:internalName="TaxCatchAll" ma:showField="CatchAllData" ma:web="83215c54-aeb9-4ddc-a0ff-dcff49d4315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5e53bee-0309-4069-818a-0d7f685554b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a165a80f-5fd6-4d60-9a79-179c875665b0" ma:termSetId="09814cd3-568e-fe90-9814-8d621ff8fb84" ma:anchorId="fba54fb3-c3e1-fe81-a776-ca4b69148c4d" ma:open="true" ma:isKeyword="false">
      <xsd:complexType>
        <xsd:sequence>
          <xsd:element ref="pc:Terms" minOccurs="0" maxOccurs="1"/>
        </xsd:sequence>
      </xsd:complex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26841C7-368E-47DF-B6B6-652C215A4AC9}">
  <ds:schemaRefs>
    <ds:schemaRef ds:uri="5c041ab6-c72e-4652-ad3b-5978e1004fe2"/>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 ds:uri="75e53bee-0309-4069-818a-0d7f685554b2"/>
    <ds:schemaRef ds:uri="83215c54-aeb9-4ddc-a0ff-dcff49d4315e"/>
  </ds:schemaRefs>
</ds:datastoreItem>
</file>

<file path=customXml/itemProps2.xml><?xml version="1.0" encoding="utf-8"?>
<ds:datastoreItem xmlns:ds="http://schemas.openxmlformats.org/officeDocument/2006/customXml" ds:itemID="{836F35B1-F1E0-4318-91F9-01B2AFD4A61A}">
  <ds:schemaRefs>
    <ds:schemaRef ds:uri="http://schemas.microsoft.com/sharepoint/v3/contenttype/forms"/>
  </ds:schemaRefs>
</ds:datastoreItem>
</file>

<file path=customXml/itemProps3.xml><?xml version="1.0" encoding="utf-8"?>
<ds:datastoreItem xmlns:ds="http://schemas.openxmlformats.org/officeDocument/2006/customXml" ds:itemID="{517EC27F-2BA8-4059-AA04-70FEAB3793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215c54-aeb9-4ddc-a0ff-dcff49d4315e"/>
    <ds:schemaRef ds:uri="75e53bee-0309-4069-818a-0d7f685554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1879</TotalTime>
  <Words>1810</Words>
  <Application>Microsoft Office PowerPoint</Application>
  <PresentationFormat>On-screen Show (16:9)</PresentationFormat>
  <Paragraphs>186</Paragraphs>
  <Slides>17</Slides>
  <Notes>16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Arial</vt:lpstr>
      <vt:lpstr>Calibri</vt:lpstr>
      <vt:lpstr>Calibri Light</vt:lpstr>
      <vt:lpstr>Kumbh Sans</vt:lpstr>
      <vt:lpstr>Myriad Pro Light</vt:lpstr>
      <vt:lpstr>Nunito</vt:lpstr>
      <vt:lpstr>Roboto</vt:lpstr>
      <vt:lpstr>Wingdings</vt:lpstr>
      <vt:lpstr>Office Theme</vt:lpstr>
      <vt:lpstr>1_Office Theme</vt:lpstr>
      <vt:lpstr>PowerPoint Presentation</vt:lpstr>
      <vt:lpstr>PowerPoint Presentation</vt:lpstr>
      <vt:lpstr>Why is DEI Important in your PTA?</vt:lpstr>
      <vt:lpstr>PowerPoint Presentation</vt:lpstr>
      <vt:lpstr>                 What does it mean? </vt:lpstr>
      <vt:lpstr>                  Equity vs Equality</vt:lpstr>
      <vt:lpstr>Equitable Membership</vt:lpstr>
      <vt:lpstr>PowerPoint Presentation</vt:lpstr>
      <vt:lpstr>Equitable Leadership</vt:lpstr>
      <vt:lpstr>PowerPoint Presentation</vt:lpstr>
      <vt:lpstr>PowerPoint Presentation</vt:lpstr>
      <vt:lpstr>Collaboration Must Be Inclusive.</vt:lpstr>
      <vt:lpstr>          Diversity is Our Strength</vt:lpstr>
      <vt:lpstr>   Diversity, Equity, &amp; Inclusion Stages</vt:lpstr>
      <vt:lpstr>Things You Can Do</vt:lpstr>
      <vt:lpstr>How will you practice DEI in your PTA after today?</vt:lpstr>
      <vt:lpstr>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Suzan Yungner</dc:creator>
  <cp:lastModifiedBy>Yvonne Johnson</cp:lastModifiedBy>
  <cp:revision>71</cp:revision>
  <cp:lastPrinted>2020-10-26T22:47:11Z</cp:lastPrinted>
  <dcterms:created xsi:type="dcterms:W3CDTF">2020-10-26T20:02:02Z</dcterms:created>
  <dcterms:modified xsi:type="dcterms:W3CDTF">2024-07-10T20:03:54Z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0x01010031BE33B5C63D92498F15E340410B1C87</vt:lpwstr>
  </property>
</Properties>
</file>