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21"/>
  </p:notesMasterIdLst>
  <p:sldIdLst>
    <p:sldId id="256" r:id="rId2"/>
    <p:sldId id="274" r:id="rId3"/>
    <p:sldId id="257" r:id="rId4"/>
    <p:sldId id="265" r:id="rId5"/>
    <p:sldId id="266" r:id="rId6"/>
    <p:sldId id="275" r:id="rId7"/>
    <p:sldId id="278" r:id="rId8"/>
    <p:sldId id="279" r:id="rId9"/>
    <p:sldId id="267" r:id="rId10"/>
    <p:sldId id="276" r:id="rId11"/>
    <p:sldId id="268" r:id="rId12"/>
    <p:sldId id="277" r:id="rId13"/>
    <p:sldId id="269" r:id="rId14"/>
    <p:sldId id="270" r:id="rId15"/>
    <p:sldId id="271" r:id="rId16"/>
    <p:sldId id="272" r:id="rId17"/>
    <p:sldId id="273" r:id="rId18"/>
    <p:sldId id="263" r:id="rId19"/>
    <p:sldId id="2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1156"/>
  </p:normalViewPr>
  <p:slideViewPr>
    <p:cSldViewPr snapToGrid="0">
      <p:cViewPr>
        <p:scale>
          <a:sx n="86" d="100"/>
          <a:sy n="86" d="100"/>
        </p:scale>
        <p:origin x="928"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D2742-F3BC-584D-A054-C844C77F5330}" type="datetimeFigureOut">
              <a:rPr lang="en-US" smtClean="0"/>
              <a:t>7/9/24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88A789-4F93-A04E-9B2A-D6F6F718F3A1}" type="slidenum">
              <a:rPr lang="en-US" smtClean="0"/>
              <a:t>‹#›</a:t>
            </a:fld>
            <a:endParaRPr lang="en-US"/>
          </a:p>
        </p:txBody>
      </p:sp>
    </p:spTree>
    <p:extLst>
      <p:ext uri="{BB962C8B-B14F-4D97-AF65-F5344CB8AC3E}">
        <p14:creationId xmlns:p14="http://schemas.microsoft.com/office/powerpoint/2010/main" val="1397849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day and welcome everyone! This workshop is called Harnessing the Force: Essential Skills for PTA Secretaries. I’m Ashley Cotton, Free State PTA Secretary, and I’m happy to be here with you all.  In this presentation, I’d like to share some essentials, some tips and some best practices to prepare you to be a really effective Secretary for your Parent Teacher Association.</a:t>
            </a:r>
          </a:p>
        </p:txBody>
      </p:sp>
      <p:sp>
        <p:nvSpPr>
          <p:cNvPr id="4" name="Slide Number Placeholder 3"/>
          <p:cNvSpPr>
            <a:spLocks noGrp="1"/>
          </p:cNvSpPr>
          <p:nvPr>
            <p:ph type="sldNum" sz="quarter" idx="5"/>
          </p:nvPr>
        </p:nvSpPr>
        <p:spPr/>
        <p:txBody>
          <a:bodyPr/>
          <a:lstStyle/>
          <a:p>
            <a:fld id="{3D88A789-4F93-A04E-9B2A-D6F6F718F3A1}" type="slidenum">
              <a:rPr lang="en-US" smtClean="0"/>
              <a:t>1</a:t>
            </a:fld>
            <a:endParaRPr lang="en-US"/>
          </a:p>
        </p:txBody>
      </p:sp>
    </p:spTree>
    <p:extLst>
      <p:ext uri="{BB962C8B-B14F-4D97-AF65-F5344CB8AC3E}">
        <p14:creationId xmlns:p14="http://schemas.microsoft.com/office/powerpoint/2010/main" val="2278310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8A789-4F93-A04E-9B2A-D6F6F718F3A1}" type="slidenum">
              <a:rPr lang="en-US" smtClean="0"/>
              <a:t>13</a:t>
            </a:fld>
            <a:endParaRPr lang="en-US"/>
          </a:p>
        </p:txBody>
      </p:sp>
    </p:spTree>
    <p:extLst>
      <p:ext uri="{BB962C8B-B14F-4D97-AF65-F5344CB8AC3E}">
        <p14:creationId xmlns:p14="http://schemas.microsoft.com/office/powerpoint/2010/main" val="1371009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8A789-4F93-A04E-9B2A-D6F6F718F3A1}" type="slidenum">
              <a:rPr lang="en-US" smtClean="0"/>
              <a:t>15</a:t>
            </a:fld>
            <a:endParaRPr lang="en-US"/>
          </a:p>
        </p:txBody>
      </p:sp>
    </p:spTree>
    <p:extLst>
      <p:ext uri="{BB962C8B-B14F-4D97-AF65-F5344CB8AC3E}">
        <p14:creationId xmlns:p14="http://schemas.microsoft.com/office/powerpoint/2010/main" val="286824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88A789-4F93-A04E-9B2A-D6F6F718F3A1}" type="slidenum">
              <a:rPr lang="en-US" smtClean="0"/>
              <a:t>17</a:t>
            </a:fld>
            <a:endParaRPr lang="en-US"/>
          </a:p>
        </p:txBody>
      </p:sp>
    </p:spTree>
    <p:extLst>
      <p:ext uri="{BB962C8B-B14F-4D97-AF65-F5344CB8AC3E}">
        <p14:creationId xmlns:p14="http://schemas.microsoft.com/office/powerpoint/2010/main" val="115460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good idea to start every meeting or engagement by reciting the PTA Mission.  You should know it by heart.  It is the backbone of all the work that we do, sets the tone for the meeting, and is important to keep at the forefront of our minds for everything that we do. If you feel that the mood is off at the start of a meeting, notice how the energy in the room changes after repeating the mission.</a:t>
            </a:r>
          </a:p>
        </p:txBody>
      </p:sp>
      <p:sp>
        <p:nvSpPr>
          <p:cNvPr id="4" name="Slide Number Placeholder 3"/>
          <p:cNvSpPr>
            <a:spLocks noGrp="1"/>
          </p:cNvSpPr>
          <p:nvPr>
            <p:ph type="sldNum" sz="quarter" idx="5"/>
          </p:nvPr>
        </p:nvSpPr>
        <p:spPr/>
        <p:txBody>
          <a:bodyPr/>
          <a:lstStyle/>
          <a:p>
            <a:fld id="{3D88A789-4F93-A04E-9B2A-D6F6F718F3A1}" type="slidenum">
              <a:rPr lang="en-US" smtClean="0"/>
              <a:t>2</a:t>
            </a:fld>
            <a:endParaRPr lang="en-US"/>
          </a:p>
        </p:txBody>
      </p:sp>
    </p:spTree>
    <p:extLst>
      <p:ext uri="{BB962C8B-B14F-4D97-AF65-F5344CB8AC3E}">
        <p14:creationId xmlns:p14="http://schemas.microsoft.com/office/powerpoint/2010/main" val="2665403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the secretary is responsible for documenting the minutes and distributing them in a timely manner afterwards.</a:t>
            </a:r>
          </a:p>
          <a:p>
            <a:r>
              <a:rPr lang="en-US" dirty="0"/>
              <a:t>For instance, in Free State PTA, according to its bylaws – </a:t>
            </a:r>
          </a:p>
          <a:p>
            <a:r>
              <a:rPr lang="en-US" dirty="0"/>
              <a:t>The secretary shall:</a:t>
            </a:r>
          </a:p>
          <a:p>
            <a:r>
              <a:rPr lang="en-US" dirty="0"/>
              <a:t>1. serve as a member of the board of directors;</a:t>
            </a:r>
          </a:p>
          <a:p>
            <a:r>
              <a:rPr lang="en-US" dirty="0"/>
              <a:t>2. record and maintain the minutes of all meetings of the board of directors, executive</a:t>
            </a:r>
          </a:p>
          <a:p>
            <a:r>
              <a:rPr lang="en-US" dirty="0"/>
              <a:t>committee, and the general membership;</a:t>
            </a:r>
          </a:p>
          <a:p>
            <a:r>
              <a:rPr lang="en-US" dirty="0"/>
              <a:t>3. send, or cause to be sent, notice of meetings of the members and of the board of</a:t>
            </a:r>
          </a:p>
          <a:p>
            <a:r>
              <a:rPr lang="en-US" dirty="0"/>
              <a:t>directors; and</a:t>
            </a:r>
          </a:p>
          <a:p>
            <a:r>
              <a:rPr lang="en-US" dirty="0"/>
              <a:t>4. perform such other duties as may be provided for by these bylaws, prescribed by the</a:t>
            </a:r>
          </a:p>
          <a:p>
            <a:r>
              <a:rPr lang="en-US" dirty="0"/>
              <a:t>parliamentary authority, or directed by the board of directors or the association.</a:t>
            </a:r>
          </a:p>
          <a:p>
            <a:r>
              <a:rPr lang="en-US" dirty="0"/>
              <a:t>It is in the execution of these duties, that we realize that this position is so much more than minutes.  Your role is pivotal in ensuring clarity and continuity.  To do it well, it requires that you recognize that your role is critical, embrace that power, and OWN IT. Your minutes and the effectiveness of your organization depends on it.</a:t>
            </a:r>
          </a:p>
        </p:txBody>
      </p:sp>
      <p:sp>
        <p:nvSpPr>
          <p:cNvPr id="4" name="Slide Number Placeholder 3"/>
          <p:cNvSpPr>
            <a:spLocks noGrp="1"/>
          </p:cNvSpPr>
          <p:nvPr>
            <p:ph type="sldNum" sz="quarter" idx="5"/>
          </p:nvPr>
        </p:nvSpPr>
        <p:spPr/>
        <p:txBody>
          <a:bodyPr/>
          <a:lstStyle/>
          <a:p>
            <a:fld id="{3D88A789-4F93-A04E-9B2A-D6F6F718F3A1}" type="slidenum">
              <a:rPr lang="en-US" smtClean="0"/>
              <a:t>3</a:t>
            </a:fld>
            <a:endParaRPr lang="en-US"/>
          </a:p>
        </p:txBody>
      </p:sp>
    </p:spTree>
    <p:extLst>
      <p:ext uri="{BB962C8B-B14F-4D97-AF65-F5344CB8AC3E}">
        <p14:creationId xmlns:p14="http://schemas.microsoft.com/office/powerpoint/2010/main" val="457003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PTA is bigger than the sum of its parts, but what is our piece of the pie?  We all need to show up in order to be successful.  As a PTA Secretary, we are responsible for several things, and I’m going to start off early dropping some gems that will help ensure an excellent head start. </a:t>
            </a:r>
          </a:p>
          <a:p>
            <a:endParaRPr lang="en-US" dirty="0"/>
          </a:p>
          <a:p>
            <a:r>
              <a:rPr lang="en-US" dirty="0"/>
              <a:t>Preparing Agendas and Meeting Notices</a:t>
            </a:r>
          </a:p>
          <a:p>
            <a:pPr lvl="1"/>
            <a:r>
              <a:rPr lang="en-US" sz="1200" dirty="0"/>
              <a:t>Meet with President to design meeting agenda.</a:t>
            </a:r>
          </a:p>
          <a:p>
            <a:pPr lvl="1"/>
            <a:r>
              <a:rPr lang="en-US" sz="1200" dirty="0"/>
              <a:t>Send out agenda drafts a week in advance for feedback.</a:t>
            </a:r>
          </a:p>
          <a:p>
            <a:r>
              <a:rPr lang="en-US" dirty="0"/>
              <a:t>Taking and Distributing Meeting Minutes</a:t>
            </a:r>
          </a:p>
          <a:p>
            <a:pPr lvl="1"/>
            <a:r>
              <a:rPr lang="en-US" sz="1200" dirty="0"/>
              <a:t>Record minutes during the meeting and circulate a draft within a reasonable time.</a:t>
            </a:r>
          </a:p>
          <a:p>
            <a:pPr lvl="1"/>
            <a:r>
              <a:rPr lang="en-US" sz="1200" dirty="0"/>
              <a:t>Use a template that follows the agenda to streamline documentation and makes information easy to find.</a:t>
            </a:r>
          </a:p>
          <a:p>
            <a:r>
              <a:rPr lang="en-US" dirty="0"/>
              <a:t>Managing Correspondence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Keep a log of all incoming and completed communication requests.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Maintaining Records and Files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Develop a standardized filing system for easy access and retrieval for all colleagues.</a:t>
            </a:r>
          </a:p>
          <a:p>
            <a:endParaRPr lang="en-US" dirty="0"/>
          </a:p>
        </p:txBody>
      </p:sp>
      <p:sp>
        <p:nvSpPr>
          <p:cNvPr id="4" name="Slide Number Placeholder 3"/>
          <p:cNvSpPr>
            <a:spLocks noGrp="1"/>
          </p:cNvSpPr>
          <p:nvPr>
            <p:ph type="sldNum" sz="quarter" idx="5"/>
          </p:nvPr>
        </p:nvSpPr>
        <p:spPr/>
        <p:txBody>
          <a:bodyPr/>
          <a:lstStyle/>
          <a:p>
            <a:fld id="{3D88A789-4F93-A04E-9B2A-D6F6F718F3A1}" type="slidenum">
              <a:rPr lang="en-US" smtClean="0"/>
              <a:t>4</a:t>
            </a:fld>
            <a:endParaRPr lang="en-US"/>
          </a:p>
        </p:txBody>
      </p:sp>
    </p:spTree>
    <p:extLst>
      <p:ext uri="{BB962C8B-B14F-4D97-AF65-F5344CB8AC3E}">
        <p14:creationId xmlns:p14="http://schemas.microsoft.com/office/powerpoint/2010/main" val="2841527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Collaborate with the President on Agendas</a:t>
            </a:r>
          </a:p>
          <a:p>
            <a:pPr lvl="1"/>
            <a:r>
              <a:rPr lang="en-US" dirty="0"/>
              <a:t>Set a recurring meeting to discuss agenda items.</a:t>
            </a:r>
          </a:p>
          <a:p>
            <a:pPr lvl="1"/>
            <a:r>
              <a:rPr lang="en-US" dirty="0"/>
              <a:t>Determine timeboxes for each topic.</a:t>
            </a:r>
          </a:p>
          <a:p>
            <a:r>
              <a:rPr lang="en-US" dirty="0"/>
              <a:t>Ensure all materials are ready for distribution</a:t>
            </a:r>
          </a:p>
          <a:p>
            <a:pPr lvl="1"/>
            <a:r>
              <a:rPr lang="en-US" dirty="0"/>
              <a:t>Check that all reports and documents are in the correct format.</a:t>
            </a:r>
          </a:p>
          <a:p>
            <a:pPr lvl="1"/>
            <a:r>
              <a:rPr lang="en-US" dirty="0"/>
              <a:t>Amend naming conventions, grammar and filing.</a:t>
            </a:r>
          </a:p>
          <a:p>
            <a:r>
              <a:rPr lang="en-US" dirty="0"/>
              <a:t>Confirm meeting details</a:t>
            </a:r>
          </a:p>
          <a:p>
            <a:pPr lvl="1"/>
            <a:r>
              <a:rPr lang="en-US" dirty="0"/>
              <a:t>Send reminders to members with all necessary details.</a:t>
            </a:r>
          </a:p>
          <a:p>
            <a:pPr lvl="1"/>
            <a:r>
              <a:rPr lang="en-US" dirty="0"/>
              <a:t>Fill in known details for minutes in advance.</a:t>
            </a:r>
          </a:p>
          <a:p>
            <a:pPr lvl="0"/>
            <a:r>
              <a:rPr lang="en-US" dirty="0"/>
              <a:t>Prepare a script and Roll Call</a:t>
            </a:r>
          </a:p>
          <a:p>
            <a:pPr lvl="1"/>
            <a:r>
              <a:rPr lang="en-US" dirty="0"/>
              <a:t>Capture attendance and ensure quorum is established.</a:t>
            </a:r>
          </a:p>
          <a:p>
            <a:pPr lvl="1"/>
            <a:endParaRPr lang="en-US" dirty="0"/>
          </a:p>
          <a:p>
            <a:r>
              <a:rPr lang="en-US" dirty="0"/>
              <a:t>I’m going to share a bit about communications in general, as well, because while it goes for meetings, but it also goes for everything:</a:t>
            </a:r>
          </a:p>
          <a:p>
            <a:endParaRPr lang="en-US" dirty="0"/>
          </a:p>
          <a:p>
            <a:r>
              <a:rPr lang="en-US" dirty="0"/>
              <a:t>Use templates for consistency</a:t>
            </a:r>
          </a:p>
          <a:p>
            <a:pPr lvl="1"/>
            <a:r>
              <a:rPr lang="en-US" dirty="0"/>
              <a:t>Create templates for agendas, minutes, emails, and newsletters.</a:t>
            </a:r>
          </a:p>
          <a:p>
            <a:pPr lvl="1"/>
            <a:r>
              <a:rPr lang="en-US" dirty="0"/>
              <a:t>Get creative!</a:t>
            </a:r>
          </a:p>
          <a:p>
            <a:pPr lvl="1"/>
            <a:r>
              <a:rPr lang="en-US" dirty="0"/>
              <a:t>Consider appropriate variations and include options.</a:t>
            </a:r>
          </a:p>
          <a:p>
            <a:r>
              <a:rPr lang="en-US" dirty="0"/>
              <a:t>Craft clear messages</a:t>
            </a:r>
          </a:p>
          <a:p>
            <a:pPr lvl="1"/>
            <a:r>
              <a:rPr lang="en-US" dirty="0"/>
              <a:t>Use bullet points and highlight key information.</a:t>
            </a:r>
          </a:p>
          <a:p>
            <a:pPr lvl="1"/>
            <a:r>
              <a:rPr lang="en-US" dirty="0"/>
              <a:t>Ensure subject lines are descriptive and to the point.</a:t>
            </a:r>
          </a:p>
          <a:p>
            <a:r>
              <a:rPr lang="en-US" dirty="0"/>
              <a:t>Schedule regular updates</a:t>
            </a:r>
          </a:p>
          <a:p>
            <a:pPr lvl="1"/>
            <a:r>
              <a:rPr lang="en-US" dirty="0"/>
              <a:t>Decide on a timetable for sending out communications.</a:t>
            </a:r>
          </a:p>
          <a:p>
            <a:pPr lvl="1"/>
            <a:r>
              <a:rPr lang="en-US" dirty="0"/>
              <a:t>Use digital tools to automate and schedule these communications.</a:t>
            </a:r>
          </a:p>
          <a:p>
            <a:pPr lvl="0"/>
            <a:r>
              <a:rPr lang="en-US" dirty="0"/>
              <a:t>Know your audience.</a:t>
            </a:r>
          </a:p>
          <a:p>
            <a:pPr lvl="1"/>
            <a:r>
              <a:rPr lang="en-US" dirty="0"/>
              <a:t>Build relationships with your community.</a:t>
            </a:r>
          </a:p>
          <a:p>
            <a:pPr lvl="1"/>
            <a:r>
              <a:rPr lang="en-US" dirty="0"/>
              <a:t>Being an effective communicator requires connection.</a:t>
            </a:r>
          </a:p>
          <a:p>
            <a:r>
              <a:rPr lang="en-US" dirty="0"/>
              <a:t>Be accessible.</a:t>
            </a:r>
          </a:p>
          <a:p>
            <a:pPr lvl="1"/>
            <a:r>
              <a:rPr lang="en-US" dirty="0"/>
              <a:t>Consider Section 508 in all publications.</a:t>
            </a:r>
          </a:p>
          <a:p>
            <a:pPr lvl="1"/>
            <a:r>
              <a:rPr lang="en-US" dirty="0"/>
              <a:t>Endeavor to reach as many people as possible in your target audience.</a:t>
            </a:r>
          </a:p>
          <a:p>
            <a:endParaRPr lang="en-US" dirty="0"/>
          </a:p>
        </p:txBody>
      </p:sp>
      <p:sp>
        <p:nvSpPr>
          <p:cNvPr id="4" name="Slide Number Placeholder 3"/>
          <p:cNvSpPr>
            <a:spLocks noGrp="1"/>
          </p:cNvSpPr>
          <p:nvPr>
            <p:ph type="sldNum" sz="quarter" idx="5"/>
          </p:nvPr>
        </p:nvSpPr>
        <p:spPr/>
        <p:txBody>
          <a:bodyPr/>
          <a:lstStyle/>
          <a:p>
            <a:fld id="{3D88A789-4F93-A04E-9B2A-D6F6F718F3A1}" type="slidenum">
              <a:rPr lang="en-US" smtClean="0"/>
              <a:t>5</a:t>
            </a:fld>
            <a:endParaRPr lang="en-US"/>
          </a:p>
        </p:txBody>
      </p:sp>
    </p:spTree>
    <p:extLst>
      <p:ext uri="{BB962C8B-B14F-4D97-AF65-F5344CB8AC3E}">
        <p14:creationId xmlns:p14="http://schemas.microsoft.com/office/powerpoint/2010/main" val="2991275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robertsrules.com</a:t>
            </a:r>
            <a:r>
              <a:rPr lang="en-US" dirty="0"/>
              <a:t>/frequently-asked-questions/ </a:t>
            </a:r>
          </a:p>
          <a:p>
            <a:endParaRPr lang="en-US" dirty="0"/>
          </a:p>
          <a:p>
            <a:r>
              <a:rPr lang="en-US" dirty="0"/>
              <a:t>That is to say, that a well-planned agenda is very likely to be adopted quickly and with minimal amendments.</a:t>
            </a:r>
          </a:p>
          <a:p>
            <a:endParaRPr lang="en-US" dirty="0"/>
          </a:p>
        </p:txBody>
      </p:sp>
      <p:sp>
        <p:nvSpPr>
          <p:cNvPr id="4" name="Slide Number Placeholder 3"/>
          <p:cNvSpPr>
            <a:spLocks noGrp="1"/>
          </p:cNvSpPr>
          <p:nvPr>
            <p:ph type="sldNum" sz="quarter" idx="5"/>
          </p:nvPr>
        </p:nvSpPr>
        <p:spPr/>
        <p:txBody>
          <a:bodyPr/>
          <a:lstStyle/>
          <a:p>
            <a:fld id="{3D88A789-4F93-A04E-9B2A-D6F6F718F3A1}" type="slidenum">
              <a:rPr lang="en-US" smtClean="0"/>
              <a:t>6</a:t>
            </a:fld>
            <a:endParaRPr lang="en-US"/>
          </a:p>
        </p:txBody>
      </p:sp>
    </p:spTree>
    <p:extLst>
      <p:ext uri="{BB962C8B-B14F-4D97-AF65-F5344CB8AC3E}">
        <p14:creationId xmlns:p14="http://schemas.microsoft.com/office/powerpoint/2010/main" val="1241691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written reports are received from boards or committees (which they should be submitted at least a week in advance of Executive or Board meetings, so members have a chance to read and digest them in advance), the secretary may record the date they were received, any further action was taken on them and preserves them in the filing system.</a:t>
            </a:r>
          </a:p>
          <a:p>
            <a:endParaRPr lang="en-US" dirty="0"/>
          </a:p>
          <a:p>
            <a:r>
              <a:rPr lang="en-US" dirty="0"/>
              <a:t>“Any member has a right to examine these reports and the record book(s)… including the minutes of an executive session, at a reasonable time and place, but this privilege must not be abused to the annoyance of the secretary.” RONR 47:36</a:t>
            </a:r>
          </a:p>
        </p:txBody>
      </p:sp>
      <p:sp>
        <p:nvSpPr>
          <p:cNvPr id="4" name="Slide Number Placeholder 3"/>
          <p:cNvSpPr>
            <a:spLocks noGrp="1"/>
          </p:cNvSpPr>
          <p:nvPr>
            <p:ph type="sldNum" sz="quarter" idx="5"/>
          </p:nvPr>
        </p:nvSpPr>
        <p:spPr/>
        <p:txBody>
          <a:bodyPr/>
          <a:lstStyle/>
          <a:p>
            <a:fld id="{3D88A789-4F93-A04E-9B2A-D6F6F718F3A1}" type="slidenum">
              <a:rPr lang="en-US" smtClean="0"/>
              <a:t>7</a:t>
            </a:fld>
            <a:endParaRPr lang="en-US"/>
          </a:p>
        </p:txBody>
      </p:sp>
    </p:spTree>
    <p:extLst>
      <p:ext uri="{BB962C8B-B14F-4D97-AF65-F5344CB8AC3E}">
        <p14:creationId xmlns:p14="http://schemas.microsoft.com/office/powerpoint/2010/main" val="104674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robertsrules.com</a:t>
            </a:r>
            <a:r>
              <a:rPr lang="en-US" dirty="0"/>
              <a:t>/frequently-asked-questions/ </a:t>
            </a:r>
          </a:p>
        </p:txBody>
      </p:sp>
      <p:sp>
        <p:nvSpPr>
          <p:cNvPr id="4" name="Slide Number Placeholder 3"/>
          <p:cNvSpPr>
            <a:spLocks noGrp="1"/>
          </p:cNvSpPr>
          <p:nvPr>
            <p:ph type="sldNum" sz="quarter" idx="5"/>
          </p:nvPr>
        </p:nvSpPr>
        <p:spPr/>
        <p:txBody>
          <a:bodyPr/>
          <a:lstStyle/>
          <a:p>
            <a:fld id="{3D88A789-4F93-A04E-9B2A-D6F6F718F3A1}" type="slidenum">
              <a:rPr lang="en-US" smtClean="0"/>
              <a:t>10</a:t>
            </a:fld>
            <a:endParaRPr lang="en-US"/>
          </a:p>
        </p:txBody>
      </p:sp>
    </p:spTree>
    <p:extLst>
      <p:ext uri="{BB962C8B-B14F-4D97-AF65-F5344CB8AC3E}">
        <p14:creationId xmlns:p14="http://schemas.microsoft.com/office/powerpoint/2010/main" val="1088838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robertsrules.com</a:t>
            </a:r>
            <a:r>
              <a:rPr lang="en-US" dirty="0"/>
              <a:t>/frequently-asked-questions/ </a:t>
            </a:r>
          </a:p>
          <a:p>
            <a:endParaRPr lang="en-US" dirty="0"/>
          </a:p>
          <a:p>
            <a:r>
              <a:rPr kumimoji="0" lang="en-US" altLang="en-US" sz="1200" b="0" i="0" u="none" strike="noStrike" cap="none" normalizeH="0" baseline="0" dirty="0">
                <a:ln>
                  <a:noFill/>
                </a:ln>
                <a:effectLst/>
                <a:latin typeface="DM Sans" pitchFamily="2" charset="77"/>
              </a:rPr>
              <a:t>If a correction to previously approved minutes is adopted, the secretary does not actually alter the content of the original minutes, but may make a marginal notation indicating the corrected text or referring to the minutes of the meeting at which the correction was adopted. </a:t>
            </a:r>
            <a:endParaRPr lang="en-US" dirty="0"/>
          </a:p>
        </p:txBody>
      </p:sp>
      <p:sp>
        <p:nvSpPr>
          <p:cNvPr id="4" name="Slide Number Placeholder 3"/>
          <p:cNvSpPr>
            <a:spLocks noGrp="1"/>
          </p:cNvSpPr>
          <p:nvPr>
            <p:ph type="sldNum" sz="quarter" idx="5"/>
          </p:nvPr>
        </p:nvSpPr>
        <p:spPr/>
        <p:txBody>
          <a:bodyPr/>
          <a:lstStyle/>
          <a:p>
            <a:fld id="{3D88A789-4F93-A04E-9B2A-D6F6F718F3A1}" type="slidenum">
              <a:rPr lang="en-US" smtClean="0"/>
              <a:t>12</a:t>
            </a:fld>
            <a:endParaRPr lang="en-US"/>
          </a:p>
        </p:txBody>
      </p:sp>
    </p:spTree>
    <p:extLst>
      <p:ext uri="{BB962C8B-B14F-4D97-AF65-F5344CB8AC3E}">
        <p14:creationId xmlns:p14="http://schemas.microsoft.com/office/powerpoint/2010/main" val="138693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Tuesday, July 9, 2024</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074162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Tuesday, July 9, 2024</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13387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Tuesday, July 9, 2024</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093347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Tuesday, July 9, 2024</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113295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Tuesday, July 9, 2024</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15982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Tuesday, July 9, 2024</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671158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Tuesday, July 9, 2024</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57064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Tuesday, July 9, 2024</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805391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Tuesday, July 9, 2024</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773636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Tuesday, July 9, 2024</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6035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Tuesday, July 9, 2024</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79996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fld id="{246CB39B-5F4C-4A7E-9BE3-AAFD45576D16}" type="datetime2">
              <a:rPr lang="en-US" smtClean="0"/>
              <a:t>Tuesday, July 9, 2024</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2970901265"/>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4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6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hyperlink" Target="https://www.starwars-universe.com/lieu-212-premier-temple-jedi.htm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hyperlink" Target="http://www.fspta.org/" TargetMode="External"/><Relationship Id="rId12"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jpg"/><Relationship Id="rId4" Type="http://schemas.openxmlformats.org/officeDocument/2006/relationships/image" Target="../media/image11.svg"/><Relationship Id="rId9" Type="http://schemas.openxmlformats.org/officeDocument/2006/relationships/hyperlink" Target="mailto:acotton@fspta.org?subject=2024%20FSPTA%20Convention:%20Secretary%20Workshop"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Neon 3D circle art">
            <a:extLst>
              <a:ext uri="{FF2B5EF4-FFF2-40B4-BE49-F238E27FC236}">
                <a16:creationId xmlns:a16="http://schemas.microsoft.com/office/drawing/2014/main" id="{F2EDEFED-0938-9511-705D-24FA4C4C5F09}"/>
              </a:ext>
            </a:extLst>
          </p:cNvPr>
          <p:cNvPicPr>
            <a:picLocks noChangeAspect="1"/>
          </p:cNvPicPr>
          <p:nvPr/>
        </p:nvPicPr>
        <p:blipFill rotWithShape="1">
          <a:blip r:embed="rId3"/>
          <a:srcRect t="21329"/>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7" name="Rectangle 26">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791421-A7E7-22DB-AAEC-8A804A997E58}"/>
              </a:ext>
            </a:extLst>
          </p:cNvPr>
          <p:cNvSpPr>
            <a:spLocks noGrp="1"/>
          </p:cNvSpPr>
          <p:nvPr>
            <p:ph type="ctrTitle"/>
          </p:nvPr>
        </p:nvSpPr>
        <p:spPr>
          <a:xfrm>
            <a:off x="550863" y="549275"/>
            <a:ext cx="6428006" cy="2986234"/>
          </a:xfrm>
        </p:spPr>
        <p:txBody>
          <a:bodyPr anchor="b">
            <a:normAutofit/>
          </a:bodyPr>
          <a:lstStyle/>
          <a:p>
            <a:r>
              <a:rPr lang="en-US" dirty="0">
                <a:latin typeface="Phosphate Inline" panose="02000506050000020004" pitchFamily="2" charset="77"/>
                <a:cs typeface="Phosphate Inline" panose="02000506050000020004" pitchFamily="2" charset="77"/>
              </a:rPr>
              <a:t>Harnessing the force</a:t>
            </a:r>
          </a:p>
        </p:txBody>
      </p:sp>
      <p:sp>
        <p:nvSpPr>
          <p:cNvPr id="3" name="Subtitle 2">
            <a:extLst>
              <a:ext uri="{FF2B5EF4-FFF2-40B4-BE49-F238E27FC236}">
                <a16:creationId xmlns:a16="http://schemas.microsoft.com/office/drawing/2014/main" id="{48AFDD20-9620-B0C1-5E58-3EFA07D3B404}"/>
              </a:ext>
            </a:extLst>
          </p:cNvPr>
          <p:cNvSpPr>
            <a:spLocks noGrp="1"/>
          </p:cNvSpPr>
          <p:nvPr>
            <p:ph type="subTitle" idx="1"/>
          </p:nvPr>
        </p:nvSpPr>
        <p:spPr>
          <a:xfrm>
            <a:off x="550863" y="3827609"/>
            <a:ext cx="5437187" cy="2481115"/>
          </a:xfrm>
        </p:spPr>
        <p:txBody>
          <a:bodyPr>
            <a:normAutofit fontScale="92500" lnSpcReduction="20000"/>
          </a:bodyPr>
          <a:lstStyle/>
          <a:p>
            <a:r>
              <a:rPr lang="en-US" sz="4300" dirty="0">
                <a:latin typeface="Phosphate Inline" panose="02000506050000020004" pitchFamily="2" charset="77"/>
                <a:cs typeface="Phosphate Inline" panose="02000506050000020004" pitchFamily="2" charset="77"/>
              </a:rPr>
              <a:t>Essential skills for PTA Secretaries</a:t>
            </a:r>
          </a:p>
          <a:p>
            <a:endParaRPr lang="en-US" sz="4000" dirty="0">
              <a:solidFill>
                <a:schemeClr val="tx1">
                  <a:alpha val="60000"/>
                </a:schemeClr>
              </a:solidFill>
              <a:latin typeface="Phosphate Inline" panose="02000506050000020004" pitchFamily="2" charset="77"/>
              <a:cs typeface="Phosphate Inline" panose="02000506050000020004" pitchFamily="2" charset="77"/>
            </a:endParaRPr>
          </a:p>
          <a:p>
            <a:r>
              <a:rPr lang="en-US" sz="4000" dirty="0">
                <a:solidFill>
                  <a:schemeClr val="tx1">
                    <a:alpha val="60000"/>
                  </a:schemeClr>
                </a:solidFill>
                <a:latin typeface="Phosphate Inline" panose="02000506050000020004" pitchFamily="2" charset="77"/>
                <a:cs typeface="Phosphate Inline" panose="02000506050000020004" pitchFamily="2" charset="77"/>
              </a:rPr>
              <a:t>Ashley cotton</a:t>
            </a:r>
            <a:endParaRPr lang="en-US" sz="4000" dirty="0">
              <a:solidFill>
                <a:schemeClr val="tx1">
                  <a:alpha val="60000"/>
                </a:schemeClr>
              </a:solidFill>
              <a:latin typeface="Century Gothic" panose="020B0502020202020204" pitchFamily="34" charset="0"/>
            </a:endParaRPr>
          </a:p>
        </p:txBody>
      </p:sp>
      <p:pic>
        <p:nvPicPr>
          <p:cNvPr id="12" name="Picture 11" descr="A purple and white logo on a black background&#10;&#10;Description automatically generated">
            <a:extLst>
              <a:ext uri="{FF2B5EF4-FFF2-40B4-BE49-F238E27FC236}">
                <a16:creationId xmlns:a16="http://schemas.microsoft.com/office/drawing/2014/main" id="{43DF21D8-CAC1-B2DE-487C-9C3367668505}"/>
              </a:ext>
            </a:extLst>
          </p:cNvPr>
          <p:cNvPicPr>
            <a:picLocks noChangeAspect="1"/>
          </p:cNvPicPr>
          <p:nvPr/>
        </p:nvPicPr>
        <p:blipFill rotWithShape="1">
          <a:blip r:embed="rId4">
            <a:alphaModFix amt="50000"/>
          </a:blip>
          <a:srcRect b="18756"/>
          <a:stretch/>
        </p:blipFill>
        <p:spPr>
          <a:xfrm>
            <a:off x="9000000" y="4037446"/>
            <a:ext cx="3034423" cy="2465282"/>
          </a:xfrm>
          <a:prstGeom prst="rect">
            <a:avLst/>
          </a:prstGeom>
        </p:spPr>
      </p:pic>
    </p:spTree>
    <p:extLst>
      <p:ext uri="{BB962C8B-B14F-4D97-AF65-F5344CB8AC3E}">
        <p14:creationId xmlns:p14="http://schemas.microsoft.com/office/powerpoint/2010/main" val="241729238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23F3-C38C-044A-C052-0A8A00A9CE16}"/>
              </a:ext>
            </a:extLst>
          </p:cNvPr>
          <p:cNvSpPr>
            <a:spLocks noGrp="1"/>
          </p:cNvSpPr>
          <p:nvPr>
            <p:ph type="title"/>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800" b="1" dirty="0">
                <a:latin typeface="+mn-lt"/>
              </a:rPr>
              <a:t>Robert’s Rules of Order Q&amp;A</a:t>
            </a:r>
            <a:br>
              <a:rPr lang="en-US" sz="2800" b="1" dirty="0">
                <a:latin typeface="+mn-lt"/>
              </a:rPr>
            </a:br>
            <a:br>
              <a:rPr lang="en-US" sz="2400" dirty="0">
                <a:latin typeface="+mn-lt"/>
              </a:rPr>
            </a:br>
            <a:r>
              <a:rPr kumimoji="0" lang="en-US" altLang="en-US" sz="2000" b="0" i="0" u="none" strike="noStrike" cap="none" normalizeH="0" baseline="0" dirty="0">
                <a:ln>
                  <a:noFill/>
                </a:ln>
                <a:effectLst/>
                <a:latin typeface="+mn-lt"/>
              </a:rPr>
              <a:t>Isn't it necessary to summarize matters discussed at a meeting in the minutes of that meeting in order for the minutes to be complete?</a:t>
            </a:r>
            <a:br>
              <a:rPr kumimoji="0" lang="en-US" altLang="en-US" sz="2000" b="0" i="0" u="none" strike="noStrike" cap="none" normalizeH="0" baseline="0" dirty="0">
                <a:ln>
                  <a:noFill/>
                </a:ln>
                <a:effectLst/>
                <a:latin typeface="+mn-lt"/>
              </a:rPr>
            </a:br>
            <a:r>
              <a:rPr kumimoji="0" lang="en-US" altLang="en-US" sz="2000" b="0" i="0" u="none" strike="noStrike" cap="none" normalizeH="0" baseline="0" dirty="0">
                <a:ln>
                  <a:noFill/>
                </a:ln>
                <a:effectLst/>
                <a:latin typeface="+mn-lt"/>
              </a:rPr>
              <a:t>       </a:t>
            </a:r>
            <a:br>
              <a:rPr kumimoji="0" lang="en-US" altLang="en-US" sz="2000" b="0" i="0" u="none" strike="noStrike" cap="none" normalizeH="0" baseline="0" dirty="0">
                <a:ln>
                  <a:noFill/>
                </a:ln>
                <a:effectLst/>
                <a:latin typeface="+mn-lt"/>
              </a:rPr>
            </a:br>
            <a:r>
              <a:rPr kumimoji="0" lang="en-US" altLang="en-US" sz="2000" b="0" i="0" u="none" strike="noStrike" cap="none" normalizeH="0" baseline="0" dirty="0">
                <a:ln>
                  <a:noFill/>
                </a:ln>
                <a:effectLst/>
                <a:latin typeface="+mn-lt"/>
              </a:rPr>
              <a:t>Not only is it not necessary to summarize matters discussed at a meeting in the minutes of that meeting, it is improper to do so. Minutes are a record of what was done at a meeting, not a record of what was said. [RONR (12</a:t>
            </a:r>
            <a:r>
              <a:rPr kumimoji="0" lang="en-US" altLang="en-US" sz="2000" b="0" i="0" u="none" strike="noStrike" cap="none" normalizeH="0" baseline="30000" dirty="0">
                <a:ln>
                  <a:noFill/>
                </a:ln>
                <a:effectLst/>
                <a:latin typeface="+mn-lt"/>
              </a:rPr>
              <a:t>th</a:t>
            </a:r>
            <a:r>
              <a:rPr kumimoji="0" lang="en-US" altLang="en-US" sz="2000" b="0" i="0" u="none" strike="noStrike" cap="none" normalizeH="0" baseline="0" dirty="0">
                <a:ln>
                  <a:noFill/>
                </a:ln>
                <a:effectLst/>
                <a:latin typeface="+mn-lt"/>
              </a:rPr>
              <a:t> ed.) 48:2; see also pp. 148–49 of </a:t>
            </a:r>
            <a:r>
              <a:rPr kumimoji="0" lang="en-US" altLang="en-US" sz="2000" b="0" i="1" u="none" strike="noStrike" cap="none" normalizeH="0" baseline="0" dirty="0">
                <a:ln>
                  <a:noFill/>
                </a:ln>
                <a:effectLst/>
                <a:latin typeface="+mn-lt"/>
              </a:rPr>
              <a:t>RONR In Brief</a:t>
            </a:r>
            <a:r>
              <a:rPr kumimoji="0" lang="en-US" altLang="en-US" sz="2000" b="0" i="0" u="none" strike="noStrike" cap="none" normalizeH="0" baseline="0" dirty="0">
                <a:ln>
                  <a:noFill/>
                </a:ln>
                <a:effectLst/>
                <a:latin typeface="+mn-lt"/>
              </a:rPr>
              <a:t>.]</a:t>
            </a:r>
            <a:br>
              <a:rPr kumimoji="0" lang="en-US" altLang="en-US" sz="2400" b="0" i="0" u="none" strike="noStrike" cap="none" normalizeH="0" baseline="0" dirty="0">
                <a:ln>
                  <a:noFill/>
                </a:ln>
                <a:effectLst/>
                <a:latin typeface="+mn-lt"/>
              </a:rPr>
            </a:br>
            <a:endParaRPr lang="en-US" sz="2400" dirty="0">
              <a:latin typeface="+mn-lt"/>
            </a:endParaRPr>
          </a:p>
        </p:txBody>
      </p:sp>
      <p:sp>
        <p:nvSpPr>
          <p:cNvPr id="6" name="AutoShape 4">
            <a:extLst>
              <a:ext uri="{FF2B5EF4-FFF2-40B4-BE49-F238E27FC236}">
                <a16:creationId xmlns:a16="http://schemas.microsoft.com/office/drawing/2014/main" id="{68BB8FD2-1E13-5A50-8DFD-C6E98BD57625}"/>
              </a:ext>
            </a:extLst>
          </p:cNvPr>
          <p:cNvSpPr>
            <a:spLocks noChangeAspect="1" noChangeArrowheads="1"/>
          </p:cNvSpPr>
          <p:nvPr/>
        </p:nvSpPr>
        <p:spPr bwMode="auto">
          <a:xfrm>
            <a:off x="79375" y="-350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a:extLst>
              <a:ext uri="{FF2B5EF4-FFF2-40B4-BE49-F238E27FC236}">
                <a16:creationId xmlns:a16="http://schemas.microsoft.com/office/drawing/2014/main" id="{271021ED-652D-6326-DDB2-E9F3A80B6BD4}"/>
              </a:ext>
            </a:extLst>
          </p:cNvPr>
          <p:cNvSpPr>
            <a:spLocks noChangeAspect="1" noChangeArrowheads="1"/>
          </p:cNvSpPr>
          <p:nvPr/>
        </p:nvSpPr>
        <p:spPr bwMode="auto">
          <a:xfrm>
            <a:off x="79375"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33914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34591-22C1-B214-54D5-1B5ED5C836B6}"/>
              </a:ext>
            </a:extLst>
          </p:cNvPr>
          <p:cNvSpPr>
            <a:spLocks noGrp="1"/>
          </p:cNvSpPr>
          <p:nvPr>
            <p:ph type="title"/>
          </p:nvPr>
        </p:nvSpPr>
        <p:spPr/>
        <p:txBody>
          <a:bodyPr>
            <a:normAutofit/>
          </a:bodyPr>
          <a:lstStyle/>
          <a:p>
            <a:r>
              <a:rPr lang="en-US" sz="4800" dirty="0"/>
              <a:t>Return of the Jedi: Post-Meeting Duties</a:t>
            </a:r>
          </a:p>
        </p:txBody>
      </p:sp>
      <p:sp>
        <p:nvSpPr>
          <p:cNvPr id="3" name="Text Placeholder 2">
            <a:extLst>
              <a:ext uri="{FF2B5EF4-FFF2-40B4-BE49-F238E27FC236}">
                <a16:creationId xmlns:a16="http://schemas.microsoft.com/office/drawing/2014/main" id="{8BF3B5EA-8559-B945-05CA-5090F6224DF5}"/>
              </a:ext>
            </a:extLst>
          </p:cNvPr>
          <p:cNvSpPr>
            <a:spLocks noGrp="1"/>
          </p:cNvSpPr>
          <p:nvPr>
            <p:ph type="body" idx="1"/>
          </p:nvPr>
        </p:nvSpPr>
        <p:spPr/>
        <p:txBody>
          <a:bodyPr/>
          <a:lstStyle/>
          <a:p>
            <a:r>
              <a:rPr lang="en-US" dirty="0"/>
              <a:t>Finalizing and Distributing Minutes</a:t>
            </a:r>
          </a:p>
        </p:txBody>
      </p:sp>
      <p:sp>
        <p:nvSpPr>
          <p:cNvPr id="4" name="Content Placeholder 3">
            <a:extLst>
              <a:ext uri="{FF2B5EF4-FFF2-40B4-BE49-F238E27FC236}">
                <a16:creationId xmlns:a16="http://schemas.microsoft.com/office/drawing/2014/main" id="{7AC1E7D5-2F39-AA59-3272-65473850C97D}"/>
              </a:ext>
            </a:extLst>
          </p:cNvPr>
          <p:cNvSpPr>
            <a:spLocks noGrp="1"/>
          </p:cNvSpPr>
          <p:nvPr>
            <p:ph sz="half" idx="2"/>
          </p:nvPr>
        </p:nvSpPr>
        <p:spPr/>
        <p:txBody>
          <a:bodyPr/>
          <a:lstStyle/>
          <a:p>
            <a:r>
              <a:rPr lang="en-US" dirty="0"/>
              <a:t>Include any corrections or amendments from members.</a:t>
            </a:r>
          </a:p>
          <a:p>
            <a:r>
              <a:rPr lang="en-US" dirty="0"/>
              <a:t>Use track changes and comments until documents finalized.</a:t>
            </a:r>
          </a:p>
          <a:p>
            <a:r>
              <a:rPr lang="en-US" dirty="0"/>
              <a:t>Send out minutes in a timely manner.</a:t>
            </a:r>
          </a:p>
          <a:p>
            <a:r>
              <a:rPr lang="en-US" dirty="0"/>
              <a:t>Encourage collaborative review methods, like Teams or Google docs.</a:t>
            </a:r>
          </a:p>
        </p:txBody>
      </p:sp>
      <p:sp>
        <p:nvSpPr>
          <p:cNvPr id="5" name="Text Placeholder 4">
            <a:extLst>
              <a:ext uri="{FF2B5EF4-FFF2-40B4-BE49-F238E27FC236}">
                <a16:creationId xmlns:a16="http://schemas.microsoft.com/office/drawing/2014/main" id="{D9C03123-EBA0-746F-A455-5C71A151A980}"/>
              </a:ext>
            </a:extLst>
          </p:cNvPr>
          <p:cNvSpPr>
            <a:spLocks noGrp="1"/>
          </p:cNvSpPr>
          <p:nvPr>
            <p:ph type="body" sz="quarter" idx="3"/>
          </p:nvPr>
        </p:nvSpPr>
        <p:spPr/>
        <p:txBody>
          <a:bodyPr/>
          <a:lstStyle/>
          <a:p>
            <a:pPr marL="0" indent="0">
              <a:buNone/>
            </a:pPr>
            <a:r>
              <a:rPr lang="en-US" dirty="0"/>
              <a:t>Updating Records/Filing Documentation</a:t>
            </a:r>
          </a:p>
        </p:txBody>
      </p:sp>
      <p:sp>
        <p:nvSpPr>
          <p:cNvPr id="6" name="Content Placeholder 5">
            <a:extLst>
              <a:ext uri="{FF2B5EF4-FFF2-40B4-BE49-F238E27FC236}">
                <a16:creationId xmlns:a16="http://schemas.microsoft.com/office/drawing/2014/main" id="{9D08431A-FBAA-5F61-874E-04ABE3500E76}"/>
              </a:ext>
            </a:extLst>
          </p:cNvPr>
          <p:cNvSpPr>
            <a:spLocks noGrp="1"/>
          </p:cNvSpPr>
          <p:nvPr>
            <p:ph sz="quarter" idx="4"/>
          </p:nvPr>
        </p:nvSpPr>
        <p:spPr/>
        <p:txBody>
          <a:bodyPr/>
          <a:lstStyle/>
          <a:p>
            <a:r>
              <a:rPr lang="en-US" dirty="0"/>
              <a:t>Organize minutes chronologically and by topic.</a:t>
            </a:r>
          </a:p>
          <a:p>
            <a:r>
              <a:rPr lang="en-US" dirty="0"/>
              <a:t>Determine a set of metadata tags for search optimization.</a:t>
            </a:r>
          </a:p>
          <a:p>
            <a:r>
              <a:rPr lang="en-US" dirty="0"/>
              <a:t>Archive old documentation.</a:t>
            </a:r>
          </a:p>
          <a:p>
            <a:r>
              <a:rPr lang="en-US" dirty="0"/>
              <a:t>Carefully identify duplicate records and unnecessary drafts for removal.</a:t>
            </a:r>
          </a:p>
        </p:txBody>
      </p:sp>
    </p:spTree>
    <p:extLst>
      <p:ext uri="{BB962C8B-B14F-4D97-AF65-F5344CB8AC3E}">
        <p14:creationId xmlns:p14="http://schemas.microsoft.com/office/powerpoint/2010/main" val="29226049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23F3-C38C-044A-C052-0A8A00A9CE16}"/>
              </a:ext>
            </a:extLst>
          </p:cNvPr>
          <p:cNvSpPr>
            <a:spLocks noGrp="1"/>
          </p:cNvSpPr>
          <p:nvPr>
            <p:ph type="title"/>
          </p:nvPr>
        </p:nvSpPr>
        <p:spPr>
          <a:xfrm>
            <a:off x="3359149" y="550799"/>
            <a:ext cx="8283313" cy="5850001"/>
          </a:xfrm>
        </p:spPr>
        <p:txBody>
          <a:bodyPr>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800" b="1" dirty="0">
                <a:latin typeface="+mn-lt"/>
              </a:rPr>
              <a:t>Robert’s Rules of Order Q&amp;A</a:t>
            </a:r>
            <a:br>
              <a:rPr lang="en-US" sz="1800" b="1" dirty="0">
                <a:latin typeface="+mn-lt"/>
              </a:rPr>
            </a:br>
            <a:br>
              <a:rPr lang="en-US" sz="1800" dirty="0">
                <a:latin typeface="+mn-lt"/>
              </a:rPr>
            </a:br>
            <a:r>
              <a:rPr kumimoji="0" lang="en-US" altLang="en-US" sz="1800" b="0" i="0" u="none" strike="noStrike" cap="none" normalizeH="0" baseline="0" dirty="0">
                <a:ln>
                  <a:noFill/>
                </a:ln>
                <a:effectLst/>
                <a:latin typeface="+mn-lt"/>
              </a:rPr>
              <a:t>If minutes of a previous meeting are corrected, are the corrections entered in the minutes of the meeting at which the corrections were made?</a:t>
            </a:r>
            <a:br>
              <a:rPr kumimoji="0" lang="en-US" altLang="en-US" sz="1800" b="0" i="0" u="none" strike="noStrike" cap="none" normalizeH="0" baseline="0" dirty="0">
                <a:ln>
                  <a:noFill/>
                </a:ln>
                <a:effectLst/>
                <a:latin typeface="+mn-lt"/>
              </a:rPr>
            </a:br>
            <a:r>
              <a:rPr kumimoji="0" lang="en-US" altLang="en-US" sz="1800" b="0" i="0" u="none" strike="noStrike" cap="none" normalizeH="0" baseline="0" dirty="0">
                <a:ln>
                  <a:noFill/>
                </a:ln>
                <a:effectLst/>
                <a:latin typeface="+mn-lt"/>
              </a:rPr>
              <a:t>       </a:t>
            </a:r>
            <a:br>
              <a:rPr kumimoji="0" lang="en-US" altLang="en-US" sz="1800" b="0" i="0" u="none" strike="noStrike" cap="none" normalizeH="0" baseline="0" dirty="0">
                <a:ln>
                  <a:noFill/>
                </a:ln>
                <a:effectLst/>
                <a:latin typeface="+mn-lt"/>
              </a:rPr>
            </a:br>
            <a:r>
              <a:rPr kumimoji="0" lang="en-US" altLang="en-US" sz="1800" b="0" i="0" u="none" strike="noStrike" cap="none" normalizeH="0" baseline="0" dirty="0">
                <a:ln>
                  <a:noFill/>
                </a:ln>
                <a:effectLst/>
                <a:latin typeface="+mn-lt"/>
              </a:rPr>
              <a:t>If corrections to minutes are made at the time when those minutes are originally submitted for approval, such corrections are made in the text of the minutes being approved. The minutes of the meeting at which the corrections are made should merely indicate that the minutes were approved “as corrected,” without specifying what the correction was. </a:t>
            </a:r>
            <a:br>
              <a:rPr kumimoji="0" lang="en-US" altLang="en-US" sz="1800" b="0" i="0" u="none" strike="noStrike" cap="none" normalizeH="0" baseline="0" dirty="0">
                <a:ln>
                  <a:noFill/>
                </a:ln>
                <a:effectLst/>
                <a:latin typeface="+mn-lt"/>
              </a:rPr>
            </a:br>
            <a:br>
              <a:rPr kumimoji="0" lang="en-US" altLang="en-US" sz="1800" b="0" i="0" u="none" strike="noStrike" cap="none" normalizeH="0" baseline="0" dirty="0">
                <a:ln>
                  <a:noFill/>
                </a:ln>
                <a:effectLst/>
                <a:latin typeface="+mn-lt"/>
              </a:rPr>
            </a:br>
            <a:r>
              <a:rPr kumimoji="0" lang="en-US" altLang="en-US" sz="1800" b="0" i="0" u="none" strike="noStrike" cap="none" normalizeH="0" baseline="0" dirty="0">
                <a:ln>
                  <a:noFill/>
                </a:ln>
                <a:effectLst/>
                <a:latin typeface="+mn-lt"/>
              </a:rPr>
              <a:t>If it becomes necessary to correct minutes after they have initially been approved, such correction can be made by means of the motion to </a:t>
            </a:r>
            <a:r>
              <a:rPr kumimoji="0" lang="en-US" altLang="en-US" sz="1800" b="0" i="1" u="none" strike="noStrike" cap="none" normalizeH="0" baseline="0" dirty="0">
                <a:ln>
                  <a:noFill/>
                </a:ln>
                <a:effectLst/>
                <a:latin typeface="+mn-lt"/>
              </a:rPr>
              <a:t>Amend Something Previously Adopted</a:t>
            </a:r>
            <a:r>
              <a:rPr kumimoji="0" lang="en-US" altLang="en-US" sz="1800" b="0" i="0" u="none" strike="noStrike" cap="none" normalizeH="0" baseline="0" dirty="0">
                <a:ln>
                  <a:noFill/>
                </a:ln>
                <a:effectLst/>
                <a:latin typeface="+mn-lt"/>
              </a:rPr>
              <a:t>. Since the motion to </a:t>
            </a:r>
            <a:r>
              <a:rPr kumimoji="0" lang="en-US" altLang="en-US" sz="1800" b="0" i="1" u="none" strike="noStrike" cap="none" normalizeH="0" baseline="0" dirty="0">
                <a:ln>
                  <a:noFill/>
                </a:ln>
                <a:effectLst/>
                <a:latin typeface="+mn-lt"/>
              </a:rPr>
              <a:t>Amend Something Previously Adopted</a:t>
            </a:r>
            <a:r>
              <a:rPr kumimoji="0" lang="en-US" altLang="en-US" sz="1800" b="0" i="0" u="none" strike="noStrike" cap="none" normalizeH="0" baseline="0" dirty="0">
                <a:ln>
                  <a:noFill/>
                </a:ln>
                <a:effectLst/>
                <a:latin typeface="+mn-lt"/>
              </a:rPr>
              <a:t> is a main motion, the exact wording of that motion, whether adopted or rejected, should be entered in the minutes of the meeting at which it was considered.  </a:t>
            </a:r>
            <a:br>
              <a:rPr kumimoji="0" lang="en-US" altLang="en-US" sz="1800" b="0" i="0" u="none" strike="noStrike" cap="none" normalizeH="0" baseline="0" dirty="0">
                <a:ln>
                  <a:noFill/>
                </a:ln>
                <a:effectLst/>
                <a:latin typeface="+mn-lt"/>
              </a:rPr>
            </a:br>
            <a:br>
              <a:rPr kumimoji="0" lang="en-US" altLang="en-US" sz="1800" b="0" i="0" u="none" strike="noStrike" cap="none" normalizeH="0" baseline="0" dirty="0">
                <a:ln>
                  <a:noFill/>
                </a:ln>
                <a:effectLst/>
                <a:latin typeface="+mn-lt"/>
              </a:rPr>
            </a:br>
            <a:r>
              <a:rPr kumimoji="0" lang="en-US" altLang="en-US" sz="1800" b="0" i="0" u="none" strike="noStrike" cap="none" normalizeH="0" baseline="0" dirty="0">
                <a:ln>
                  <a:noFill/>
                </a:ln>
                <a:effectLst/>
                <a:latin typeface="+mn-lt"/>
              </a:rPr>
              <a:t>[RONR (12</a:t>
            </a:r>
            <a:r>
              <a:rPr kumimoji="0" lang="en-US" altLang="en-US" sz="1800" b="0" i="0" u="none" strike="noStrike" cap="none" normalizeH="0" baseline="30000" dirty="0">
                <a:ln>
                  <a:noFill/>
                </a:ln>
                <a:effectLst/>
                <a:latin typeface="+mn-lt"/>
              </a:rPr>
              <a:t>th</a:t>
            </a:r>
            <a:r>
              <a:rPr kumimoji="0" lang="en-US" altLang="en-US" sz="1800" b="0" i="0" u="none" strike="noStrike" cap="none" normalizeH="0" baseline="0" dirty="0">
                <a:ln>
                  <a:noFill/>
                </a:ln>
                <a:effectLst/>
                <a:latin typeface="+mn-lt"/>
              </a:rPr>
              <a:t> ed.) 48:4(5), 48:15; see also p. 153 of </a:t>
            </a:r>
            <a:r>
              <a:rPr kumimoji="0" lang="en-US" altLang="en-US" sz="1800" b="0" i="1" u="none" strike="noStrike" cap="none" normalizeH="0" baseline="0" dirty="0">
                <a:ln>
                  <a:noFill/>
                </a:ln>
                <a:effectLst/>
                <a:latin typeface="+mn-lt"/>
              </a:rPr>
              <a:t>RONR In Brief</a:t>
            </a:r>
            <a:r>
              <a:rPr kumimoji="0" lang="en-US" altLang="en-US" sz="1800" b="0" i="0" u="none" strike="noStrike" cap="none" normalizeH="0" baseline="0" dirty="0">
                <a:ln>
                  <a:noFill/>
                </a:ln>
                <a:effectLst/>
                <a:latin typeface="+mn-lt"/>
              </a:rPr>
              <a:t>.]</a:t>
            </a:r>
            <a:endParaRPr lang="en-US" sz="1800" dirty="0">
              <a:latin typeface="+mn-lt"/>
            </a:endParaRPr>
          </a:p>
        </p:txBody>
      </p:sp>
      <p:sp>
        <p:nvSpPr>
          <p:cNvPr id="6" name="AutoShape 4">
            <a:extLst>
              <a:ext uri="{FF2B5EF4-FFF2-40B4-BE49-F238E27FC236}">
                <a16:creationId xmlns:a16="http://schemas.microsoft.com/office/drawing/2014/main" id="{68BB8FD2-1E13-5A50-8DFD-C6E98BD57625}"/>
              </a:ext>
            </a:extLst>
          </p:cNvPr>
          <p:cNvSpPr>
            <a:spLocks noChangeAspect="1" noChangeArrowheads="1"/>
          </p:cNvSpPr>
          <p:nvPr/>
        </p:nvSpPr>
        <p:spPr bwMode="auto">
          <a:xfrm>
            <a:off x="79375" y="-350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a:extLst>
              <a:ext uri="{FF2B5EF4-FFF2-40B4-BE49-F238E27FC236}">
                <a16:creationId xmlns:a16="http://schemas.microsoft.com/office/drawing/2014/main" id="{271021ED-652D-6326-DDB2-E9F3A80B6BD4}"/>
              </a:ext>
            </a:extLst>
          </p:cNvPr>
          <p:cNvSpPr>
            <a:spLocks noChangeAspect="1" noChangeArrowheads="1"/>
          </p:cNvSpPr>
          <p:nvPr/>
        </p:nvSpPr>
        <p:spPr bwMode="auto">
          <a:xfrm>
            <a:off x="79375"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a:extLst>
              <a:ext uri="{FF2B5EF4-FFF2-40B4-BE49-F238E27FC236}">
                <a16:creationId xmlns:a16="http://schemas.microsoft.com/office/drawing/2014/main" id="{F7142C01-6C47-32E7-FBAA-05870CC43D50}"/>
              </a:ext>
            </a:extLst>
          </p:cNvPr>
          <p:cNvSpPr>
            <a:spLocks noChangeAspect="1" noChangeArrowheads="1"/>
          </p:cNvSpPr>
          <p:nvPr/>
        </p:nvSpPr>
        <p:spPr bwMode="auto">
          <a:xfrm>
            <a:off x="79375" y="-244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97589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6EDD-4C91-291D-12A6-5777E434DE9D}"/>
              </a:ext>
            </a:extLst>
          </p:cNvPr>
          <p:cNvSpPr>
            <a:spLocks noGrp="1"/>
          </p:cNvSpPr>
          <p:nvPr>
            <p:ph type="title"/>
          </p:nvPr>
        </p:nvSpPr>
        <p:spPr/>
        <p:txBody>
          <a:bodyPr>
            <a:normAutofit fontScale="90000"/>
          </a:bodyPr>
          <a:lstStyle/>
          <a:p>
            <a:r>
              <a:rPr lang="en-US" dirty="0"/>
              <a:t>The Phantom Menace: Minute-Taking Tips</a:t>
            </a:r>
          </a:p>
        </p:txBody>
      </p:sp>
      <p:sp>
        <p:nvSpPr>
          <p:cNvPr id="3" name="Content Placeholder 2">
            <a:extLst>
              <a:ext uri="{FF2B5EF4-FFF2-40B4-BE49-F238E27FC236}">
                <a16:creationId xmlns:a16="http://schemas.microsoft.com/office/drawing/2014/main" id="{5ACEABC5-4E0E-F154-91C5-6E68F9F276D4}"/>
              </a:ext>
            </a:extLst>
          </p:cNvPr>
          <p:cNvSpPr>
            <a:spLocks noGrp="1"/>
          </p:cNvSpPr>
          <p:nvPr>
            <p:ph idx="1"/>
          </p:nvPr>
        </p:nvSpPr>
        <p:spPr>
          <a:xfrm>
            <a:off x="550863" y="1732547"/>
            <a:ext cx="11090274" cy="4360277"/>
          </a:xfrm>
        </p:spPr>
        <p:txBody>
          <a:bodyPr>
            <a:normAutofit/>
          </a:bodyPr>
          <a:lstStyle/>
          <a:p>
            <a:r>
              <a:rPr lang="en-US" dirty="0"/>
              <a:t>Use clear and concise language. Avoid jargon and keep sentences short.</a:t>
            </a:r>
          </a:p>
          <a:p>
            <a:r>
              <a:rPr lang="en-US" dirty="0"/>
              <a:t>Use links to quickly direct recipients to references. </a:t>
            </a:r>
          </a:p>
          <a:p>
            <a:r>
              <a:rPr lang="en-US" dirty="0"/>
              <a:t>Focus on decisions made and actions taken. Highlight key resolutions, action items and next steps.</a:t>
            </a:r>
          </a:p>
          <a:p>
            <a:r>
              <a:rPr lang="en-US" dirty="0"/>
              <a:t>Avoid personal opinions or detailed discussions. Stick to the facts and objective commentary.</a:t>
            </a:r>
          </a:p>
          <a:p>
            <a:r>
              <a:rPr lang="en-US" dirty="0"/>
              <a:t>Votes captured during an Executive Session should be documented, but only to the extent to carry out any resulting action.</a:t>
            </a:r>
          </a:p>
        </p:txBody>
      </p:sp>
    </p:spTree>
    <p:extLst>
      <p:ext uri="{BB962C8B-B14F-4D97-AF65-F5344CB8AC3E}">
        <p14:creationId xmlns:p14="http://schemas.microsoft.com/office/powerpoint/2010/main" val="2354666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A0F98-A610-E64B-CBC0-5BD049AB6CDB}"/>
              </a:ext>
            </a:extLst>
          </p:cNvPr>
          <p:cNvSpPr>
            <a:spLocks noGrp="1"/>
          </p:cNvSpPr>
          <p:nvPr>
            <p:ph type="title"/>
          </p:nvPr>
        </p:nvSpPr>
        <p:spPr/>
        <p:txBody>
          <a:bodyPr/>
          <a:lstStyle/>
          <a:p>
            <a:r>
              <a:rPr lang="en-US" dirty="0"/>
              <a:t>The Last Jedi: Best Practices</a:t>
            </a:r>
          </a:p>
        </p:txBody>
      </p:sp>
      <p:sp>
        <p:nvSpPr>
          <p:cNvPr id="3" name="Content Placeholder 2">
            <a:extLst>
              <a:ext uri="{FF2B5EF4-FFF2-40B4-BE49-F238E27FC236}">
                <a16:creationId xmlns:a16="http://schemas.microsoft.com/office/drawing/2014/main" id="{4044A868-BB0D-0F04-F4A6-7CE3AEBE678D}"/>
              </a:ext>
            </a:extLst>
          </p:cNvPr>
          <p:cNvSpPr>
            <a:spLocks noGrp="1"/>
          </p:cNvSpPr>
          <p:nvPr>
            <p:ph idx="1"/>
          </p:nvPr>
        </p:nvSpPr>
        <p:spPr>
          <a:xfrm>
            <a:off x="4295775" y="1215925"/>
            <a:ext cx="7345362" cy="5411033"/>
          </a:xfrm>
        </p:spPr>
        <p:txBody>
          <a:bodyPr>
            <a:normAutofit lnSpcReduction="10000"/>
          </a:bodyPr>
          <a:lstStyle/>
          <a:p>
            <a:r>
              <a:rPr lang="en-US" sz="1800" b="1" dirty="0"/>
              <a:t>Consistency in Document Formatting</a:t>
            </a:r>
          </a:p>
          <a:p>
            <a:pPr lvl="1"/>
            <a:r>
              <a:rPr lang="en-US" sz="1800" dirty="0"/>
              <a:t>Use templates for agendas and minutes to ensure uniformity.</a:t>
            </a:r>
          </a:p>
          <a:p>
            <a:r>
              <a:rPr lang="en-US" sz="1800" b="1" dirty="0"/>
              <a:t>Timeliness in Distributing Information</a:t>
            </a:r>
          </a:p>
          <a:p>
            <a:pPr lvl="1"/>
            <a:r>
              <a:rPr lang="en-US" sz="1800" dirty="0"/>
              <a:t>Aim to circulate documents within a predetermined timeframe that ensure that everyone is aware and accountable for their responsibilities.</a:t>
            </a:r>
          </a:p>
          <a:p>
            <a:r>
              <a:rPr lang="en-US" sz="1800" b="1" dirty="0"/>
              <a:t>Confidentiality and Sensitivity Handling</a:t>
            </a:r>
          </a:p>
          <a:p>
            <a:pPr lvl="1"/>
            <a:r>
              <a:rPr lang="en-US" sz="1800" dirty="0"/>
              <a:t>Be discreet with sensitive information and secure documents.</a:t>
            </a:r>
          </a:p>
          <a:p>
            <a:r>
              <a:rPr lang="en-US" sz="1800" b="1" dirty="0"/>
              <a:t>Create a Transition Guide</a:t>
            </a:r>
          </a:p>
          <a:p>
            <a:pPr lvl="1"/>
            <a:r>
              <a:rPr lang="en-US" sz="1800" dirty="0"/>
              <a:t>Document key processes, contacts and tools used.</a:t>
            </a:r>
          </a:p>
          <a:p>
            <a:r>
              <a:rPr lang="en-US" sz="1800" b="1" dirty="0"/>
              <a:t>Engage in Continuous Learning</a:t>
            </a:r>
          </a:p>
          <a:p>
            <a:pPr lvl="1"/>
            <a:r>
              <a:rPr lang="en-US" sz="1800" dirty="0"/>
              <a:t>Stay updated on best practices and changes to governance policies.</a:t>
            </a:r>
          </a:p>
        </p:txBody>
      </p:sp>
      <p:pic>
        <p:nvPicPr>
          <p:cNvPr id="9" name="Picture 8" descr="Tip of iceberg submerged in water">
            <a:extLst>
              <a:ext uri="{FF2B5EF4-FFF2-40B4-BE49-F238E27FC236}">
                <a16:creationId xmlns:a16="http://schemas.microsoft.com/office/drawing/2014/main" id="{74EAD0AC-D236-07B6-4391-22702C6F1CF0}"/>
              </a:ext>
            </a:extLst>
          </p:cNvPr>
          <p:cNvPicPr>
            <a:picLocks noChangeAspect="1"/>
          </p:cNvPicPr>
          <p:nvPr/>
        </p:nvPicPr>
        <p:blipFill rotWithShape="1">
          <a:blip r:embed="rId2"/>
          <a:srcRect l="12443" r="45267"/>
          <a:stretch/>
        </p:blipFill>
        <p:spPr>
          <a:xfrm>
            <a:off x="550862" y="1215925"/>
            <a:ext cx="3286897" cy="5411034"/>
          </a:xfrm>
          <a:prstGeom prst="rect">
            <a:avLst/>
          </a:prstGeom>
        </p:spPr>
      </p:pic>
    </p:spTree>
    <p:extLst>
      <p:ext uri="{BB962C8B-B14F-4D97-AF65-F5344CB8AC3E}">
        <p14:creationId xmlns:p14="http://schemas.microsoft.com/office/powerpoint/2010/main" val="14899345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94538-389F-E8DB-A693-EE9D08AF53DB}"/>
              </a:ext>
            </a:extLst>
          </p:cNvPr>
          <p:cNvSpPr>
            <a:spLocks noGrp="1"/>
          </p:cNvSpPr>
          <p:nvPr>
            <p:ph type="title"/>
          </p:nvPr>
        </p:nvSpPr>
        <p:spPr/>
        <p:txBody>
          <a:bodyPr>
            <a:normAutofit fontScale="90000"/>
          </a:bodyPr>
          <a:lstStyle/>
          <a:p>
            <a:r>
              <a:rPr lang="en-US" dirty="0"/>
              <a:t>The Force is Strong With This One: Robert’s Rules</a:t>
            </a:r>
          </a:p>
        </p:txBody>
      </p:sp>
      <p:sp>
        <p:nvSpPr>
          <p:cNvPr id="3" name="Content Placeholder 2">
            <a:extLst>
              <a:ext uri="{FF2B5EF4-FFF2-40B4-BE49-F238E27FC236}">
                <a16:creationId xmlns:a16="http://schemas.microsoft.com/office/drawing/2014/main" id="{9F9D7661-58C5-8EAE-EBC9-3ACCEED881D4}"/>
              </a:ext>
            </a:extLst>
          </p:cNvPr>
          <p:cNvSpPr>
            <a:spLocks noGrp="1"/>
          </p:cNvSpPr>
          <p:nvPr>
            <p:ph type="body" sz="half" idx="2"/>
          </p:nvPr>
        </p:nvSpPr>
        <p:spPr/>
        <p:txBody>
          <a:bodyPr>
            <a:normAutofit/>
          </a:bodyPr>
          <a:lstStyle/>
          <a:p>
            <a:r>
              <a:rPr lang="en-US" sz="2000" b="1" dirty="0"/>
              <a:t>Understanding Key Procedures and Terminology</a:t>
            </a:r>
          </a:p>
          <a:p>
            <a:pPr lvl="1"/>
            <a:r>
              <a:rPr lang="en-US" sz="1800" dirty="0"/>
              <a:t>Familiarize yourself with common terms like “quorum” and “motion”.</a:t>
            </a:r>
          </a:p>
          <a:p>
            <a:r>
              <a:rPr lang="en-US" sz="2000" b="1" dirty="0"/>
              <a:t>Ensuring Fair and Orderly Meetings</a:t>
            </a:r>
          </a:p>
          <a:p>
            <a:pPr lvl="1"/>
            <a:r>
              <a:rPr lang="en-US" sz="1800" dirty="0"/>
              <a:t>Encourage balanced participations and orderly discussions.</a:t>
            </a:r>
          </a:p>
          <a:p>
            <a:r>
              <a:rPr lang="en-US" sz="2000" b="1" dirty="0"/>
              <a:t>Facilitate Constructive and Inclusive Discussions</a:t>
            </a:r>
          </a:p>
          <a:p>
            <a:pPr lvl="1"/>
            <a:r>
              <a:rPr lang="en-US" sz="1800" dirty="0"/>
              <a:t>Promote a respectful environment where all voices are heard.</a:t>
            </a:r>
          </a:p>
        </p:txBody>
      </p:sp>
      <p:pic>
        <p:nvPicPr>
          <p:cNvPr id="5" name="Picture 2">
            <a:extLst>
              <a:ext uri="{FF2B5EF4-FFF2-40B4-BE49-F238E27FC236}">
                <a16:creationId xmlns:a16="http://schemas.microsoft.com/office/drawing/2014/main" id="{70C56AD2-AD9A-7EBF-C0EE-5F0F64006D21}"/>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1609" t="62" r="48564" b="4742"/>
          <a:stretch/>
        </p:blipFill>
        <p:spPr bwMode="auto">
          <a:xfrm>
            <a:off x="5552304" y="1067851"/>
            <a:ext cx="5828270" cy="5457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4553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9B7AF-9CED-B806-9178-588264DCBAE0}"/>
              </a:ext>
            </a:extLst>
          </p:cNvPr>
          <p:cNvSpPr>
            <a:spLocks noGrp="1"/>
          </p:cNvSpPr>
          <p:nvPr>
            <p:ph type="title"/>
          </p:nvPr>
        </p:nvSpPr>
        <p:spPr/>
        <p:txBody>
          <a:bodyPr/>
          <a:lstStyle/>
          <a:p>
            <a:r>
              <a:rPr lang="en-US" dirty="0"/>
              <a:t>The Rise of Skywalker: Staying Organized</a:t>
            </a:r>
          </a:p>
        </p:txBody>
      </p:sp>
      <p:sp>
        <p:nvSpPr>
          <p:cNvPr id="4" name="Content Placeholder 3">
            <a:extLst>
              <a:ext uri="{FF2B5EF4-FFF2-40B4-BE49-F238E27FC236}">
                <a16:creationId xmlns:a16="http://schemas.microsoft.com/office/drawing/2014/main" id="{03536D8D-AD9F-F49F-9FE0-91FE5BBE18CF}"/>
              </a:ext>
            </a:extLst>
          </p:cNvPr>
          <p:cNvSpPr>
            <a:spLocks noGrp="1"/>
          </p:cNvSpPr>
          <p:nvPr>
            <p:ph idx="1"/>
          </p:nvPr>
        </p:nvSpPr>
        <p:spPr>
          <a:xfrm>
            <a:off x="4555272" y="1750060"/>
            <a:ext cx="7345362" cy="4342765"/>
          </a:xfrm>
        </p:spPr>
        <p:txBody>
          <a:bodyPr/>
          <a:lstStyle/>
          <a:p>
            <a:r>
              <a:rPr lang="en-US" b="1" dirty="0"/>
              <a:t>Choose Your Systems, Maintain Your Choices</a:t>
            </a:r>
          </a:p>
          <a:p>
            <a:pPr lvl="1"/>
            <a:r>
              <a:rPr lang="en-US" dirty="0"/>
              <a:t>Know your platforms and preferences.</a:t>
            </a:r>
          </a:p>
          <a:p>
            <a:pPr lvl="1"/>
            <a:r>
              <a:rPr lang="en-US" dirty="0"/>
              <a:t>Choose protocols you can live with.</a:t>
            </a:r>
          </a:p>
          <a:p>
            <a:pPr lvl="1"/>
            <a:r>
              <a:rPr lang="en-US" dirty="0"/>
              <a:t>Regularly update contact lists and records systems.</a:t>
            </a:r>
          </a:p>
          <a:p>
            <a:r>
              <a:rPr lang="en-US" b="1" dirty="0"/>
              <a:t>Leverage Digital Tools</a:t>
            </a:r>
          </a:p>
          <a:p>
            <a:pPr lvl="1"/>
            <a:r>
              <a:rPr lang="en-US" dirty="0"/>
              <a:t>Keep a calendar of events and deadlines on a digital calendar with reminders for key dates.</a:t>
            </a:r>
          </a:p>
          <a:p>
            <a:pPr lvl="1"/>
            <a:r>
              <a:rPr lang="en-US" dirty="0"/>
              <a:t>Manage digital directories and subscriptions.</a:t>
            </a:r>
          </a:p>
          <a:p>
            <a:pPr lvl="1"/>
            <a:r>
              <a:rPr lang="en-US" dirty="0"/>
              <a:t>Implement cloud storage solutions for centralized access and backup.</a:t>
            </a:r>
          </a:p>
          <a:p>
            <a:pPr lvl="1"/>
            <a:r>
              <a:rPr lang="en-US" dirty="0"/>
              <a:t>Take trainings and stay up-to-date with the functionalities of your technology.</a:t>
            </a:r>
          </a:p>
        </p:txBody>
      </p:sp>
      <p:pic>
        <p:nvPicPr>
          <p:cNvPr id="7" name="Picture 6" descr="Items on office desk">
            <a:extLst>
              <a:ext uri="{FF2B5EF4-FFF2-40B4-BE49-F238E27FC236}">
                <a16:creationId xmlns:a16="http://schemas.microsoft.com/office/drawing/2014/main" id="{BD80A5C3-9F87-3CA6-440B-013D11C1EA4D}"/>
              </a:ext>
            </a:extLst>
          </p:cNvPr>
          <p:cNvPicPr>
            <a:picLocks noChangeAspect="1"/>
          </p:cNvPicPr>
          <p:nvPr/>
        </p:nvPicPr>
        <p:blipFill rotWithShape="1">
          <a:blip r:embed="rId2"/>
          <a:srcRect l="13127" r="6434"/>
          <a:stretch/>
        </p:blipFill>
        <p:spPr>
          <a:xfrm>
            <a:off x="291366" y="2253280"/>
            <a:ext cx="4028304" cy="3336324"/>
          </a:xfrm>
          <a:prstGeom prst="rect">
            <a:avLst/>
          </a:prstGeom>
        </p:spPr>
      </p:pic>
    </p:spTree>
    <p:extLst>
      <p:ext uri="{BB962C8B-B14F-4D97-AF65-F5344CB8AC3E}">
        <p14:creationId xmlns:p14="http://schemas.microsoft.com/office/powerpoint/2010/main" val="2766965634"/>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E343E-CF29-BBF6-E45C-63D470E5C098}"/>
              </a:ext>
            </a:extLst>
          </p:cNvPr>
          <p:cNvSpPr>
            <a:spLocks noGrp="1"/>
          </p:cNvSpPr>
          <p:nvPr>
            <p:ph type="title"/>
          </p:nvPr>
        </p:nvSpPr>
        <p:spPr/>
        <p:txBody>
          <a:bodyPr/>
          <a:lstStyle/>
          <a:p>
            <a:r>
              <a:rPr lang="en-US" dirty="0"/>
              <a:t>Secrets of the Jedi: Expert Tips</a:t>
            </a:r>
          </a:p>
        </p:txBody>
      </p:sp>
      <p:sp>
        <p:nvSpPr>
          <p:cNvPr id="3" name="Content Placeholder 2">
            <a:extLst>
              <a:ext uri="{FF2B5EF4-FFF2-40B4-BE49-F238E27FC236}">
                <a16:creationId xmlns:a16="http://schemas.microsoft.com/office/drawing/2014/main" id="{C296243E-0A46-269E-704D-D30D5337C945}"/>
              </a:ext>
            </a:extLst>
          </p:cNvPr>
          <p:cNvSpPr>
            <a:spLocks noGrp="1"/>
          </p:cNvSpPr>
          <p:nvPr>
            <p:ph idx="1"/>
          </p:nvPr>
        </p:nvSpPr>
        <p:spPr>
          <a:xfrm>
            <a:off x="4756622" y="1534160"/>
            <a:ext cx="6884516" cy="5027278"/>
          </a:xfrm>
        </p:spPr>
        <p:txBody>
          <a:bodyPr>
            <a:normAutofit fontScale="92500" lnSpcReduction="10000"/>
          </a:bodyPr>
          <a:lstStyle/>
          <a:p>
            <a:r>
              <a:rPr lang="en-US" sz="2000" b="1" dirty="0"/>
              <a:t>Use a Template for Minutes</a:t>
            </a:r>
          </a:p>
          <a:p>
            <a:pPr lvl="1"/>
            <a:r>
              <a:rPr lang="en-US" sz="2000" dirty="0"/>
              <a:t>Pre-fill recurring and known sections to save time.</a:t>
            </a:r>
          </a:p>
          <a:p>
            <a:r>
              <a:rPr lang="en-US" sz="2000" b="1" dirty="0"/>
              <a:t>Create an Action Item Tracker</a:t>
            </a:r>
          </a:p>
          <a:p>
            <a:pPr lvl="1"/>
            <a:r>
              <a:rPr lang="en-US" sz="2000" dirty="0"/>
              <a:t>Use a shared document or project management software to track progress on tasks.</a:t>
            </a:r>
          </a:p>
          <a:p>
            <a:r>
              <a:rPr lang="en-US" sz="2000" b="1" dirty="0"/>
              <a:t>Set Up Automated Reminders</a:t>
            </a:r>
          </a:p>
          <a:p>
            <a:pPr lvl="1"/>
            <a:r>
              <a:rPr lang="en-US" sz="2000" dirty="0"/>
              <a:t>Use tools like email and social media schedulers to send out correspondences and remind members of deadlines.</a:t>
            </a:r>
          </a:p>
          <a:p>
            <a:r>
              <a:rPr lang="en-US" sz="2000" b="1" dirty="0"/>
              <a:t>Build Relationships with Key Members</a:t>
            </a:r>
          </a:p>
          <a:p>
            <a:pPr lvl="1"/>
            <a:r>
              <a:rPr lang="en-US" sz="2000" dirty="0"/>
              <a:t>Regularly touch base with the president and committee chairs for smooth collaboration and understanding.</a:t>
            </a:r>
          </a:p>
        </p:txBody>
      </p:sp>
      <p:pic>
        <p:nvPicPr>
          <p:cNvPr id="14" name="Picture 13" descr="A person standing on a rock&#10;&#10;Description automatically generated">
            <a:extLst>
              <a:ext uri="{FF2B5EF4-FFF2-40B4-BE49-F238E27FC236}">
                <a16:creationId xmlns:a16="http://schemas.microsoft.com/office/drawing/2014/main" id="{7749002B-1B07-BE22-8638-3FFD310D54A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5746" r="34410"/>
          <a:stretch/>
        </p:blipFill>
        <p:spPr>
          <a:xfrm>
            <a:off x="550862" y="1738245"/>
            <a:ext cx="3874102" cy="4371975"/>
          </a:xfrm>
          <a:prstGeom prst="rect">
            <a:avLst/>
          </a:prstGeom>
          <a:effectLst>
            <a:glow rad="139700">
              <a:schemeClr val="accent3">
                <a:lumMod val="40000"/>
                <a:lumOff val="60000"/>
                <a:alpha val="40000"/>
              </a:schemeClr>
            </a:glow>
          </a:effectLst>
        </p:spPr>
      </p:pic>
    </p:spTree>
    <p:extLst>
      <p:ext uri="{BB962C8B-B14F-4D97-AF65-F5344CB8AC3E}">
        <p14:creationId xmlns:p14="http://schemas.microsoft.com/office/powerpoint/2010/main" val="1569135112"/>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Oval 3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4" name="Group 4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45" name="Freeform: Shape 4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7" name="Oval 4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50" name="Rectangle 4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86DEDCB-FDDF-046A-E778-648679CC1855}"/>
              </a:ext>
            </a:extLst>
          </p:cNvPr>
          <p:cNvSpPr txBox="1"/>
          <p:nvPr/>
        </p:nvSpPr>
        <p:spPr>
          <a:xfrm>
            <a:off x="559981" y="656881"/>
            <a:ext cx="5630754" cy="1081719"/>
          </a:xfrm>
          <a:prstGeom prst="rect">
            <a:avLst/>
          </a:prstGeom>
        </p:spPr>
        <p:txBody>
          <a:bodyPr vert="horz" wrap="square" lIns="0" tIns="0" rIns="0" bIns="0" rtlCol="0" anchor="b" anchorCtr="0">
            <a:normAutofit/>
          </a:bodyPr>
          <a:lstStyle/>
          <a:p>
            <a:pPr>
              <a:spcBef>
                <a:spcPct val="0"/>
              </a:spcBef>
              <a:spcAft>
                <a:spcPts val="600"/>
              </a:spcAft>
            </a:pPr>
            <a:r>
              <a:rPr lang="en-US" sz="6400" dirty="0">
                <a:latin typeface="Phosphate Inline" panose="02000506050000020004" pitchFamily="2" charset="77"/>
                <a:ea typeface="+mj-ea"/>
                <a:cs typeface="Phosphate Inline" panose="02000506050000020004" pitchFamily="2" charset="77"/>
              </a:rPr>
              <a:t>Contact Us</a:t>
            </a:r>
          </a:p>
        </p:txBody>
      </p:sp>
      <p:pic>
        <p:nvPicPr>
          <p:cNvPr id="11" name="Picture 10" descr="A black and white logo&#10;&#10;Description automatically generated">
            <a:extLst>
              <a:ext uri="{FF2B5EF4-FFF2-40B4-BE49-F238E27FC236}">
                <a16:creationId xmlns:a16="http://schemas.microsoft.com/office/drawing/2014/main" id="{C7C521F5-DA06-468E-78EE-A0292E642EFE}"/>
              </a:ext>
            </a:extLst>
          </p:cNvPr>
          <p:cNvPicPr>
            <a:picLocks noChangeAspect="1"/>
          </p:cNvPicPr>
          <p:nvPr/>
        </p:nvPicPr>
        <p:blipFill>
          <a:blip r:embed="rId2"/>
          <a:stretch>
            <a:fillRect/>
          </a:stretch>
        </p:blipFill>
        <p:spPr>
          <a:xfrm>
            <a:off x="10095470" y="314736"/>
            <a:ext cx="1772442" cy="1045741"/>
          </a:xfrm>
          <a:custGeom>
            <a:avLst/>
            <a:gdLst/>
            <a:ahLst/>
            <a:cxnLst/>
            <a:rect l="l" t="t" r="r" b="b"/>
            <a:pathLst>
              <a:path w="2434045" h="2435676">
                <a:moveTo>
                  <a:pt x="0" y="0"/>
                </a:moveTo>
                <a:lnTo>
                  <a:pt x="2434045" y="0"/>
                </a:lnTo>
                <a:lnTo>
                  <a:pt x="2434045" y="2435676"/>
                </a:lnTo>
                <a:lnTo>
                  <a:pt x="0" y="2435676"/>
                </a:lnTo>
                <a:close/>
              </a:path>
            </a:pathLst>
          </a:custGeom>
        </p:spPr>
      </p:pic>
      <p:pic>
        <p:nvPicPr>
          <p:cNvPr id="5" name="Graphic 4" descr="Email outline">
            <a:extLst>
              <a:ext uri="{FF2B5EF4-FFF2-40B4-BE49-F238E27FC236}">
                <a16:creationId xmlns:a16="http://schemas.microsoft.com/office/drawing/2014/main" id="{749A668B-6BDA-6B80-B0B7-3CFCBBD84F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8119" y="2493148"/>
            <a:ext cx="1347957" cy="1347957"/>
          </a:xfrm>
          <a:custGeom>
            <a:avLst/>
            <a:gdLst/>
            <a:ahLst/>
            <a:cxnLst/>
            <a:rect l="l" t="t" r="r" b="b"/>
            <a:pathLst>
              <a:path w="2434045" h="2435676">
                <a:moveTo>
                  <a:pt x="0" y="0"/>
                </a:moveTo>
                <a:lnTo>
                  <a:pt x="2434045" y="0"/>
                </a:lnTo>
                <a:lnTo>
                  <a:pt x="2434045" y="2435676"/>
                </a:lnTo>
                <a:lnTo>
                  <a:pt x="0" y="2435676"/>
                </a:lnTo>
                <a:close/>
              </a:path>
            </a:pathLst>
          </a:custGeom>
        </p:spPr>
      </p:pic>
      <p:pic>
        <p:nvPicPr>
          <p:cNvPr id="7" name="Graphic 6" descr="Link outline">
            <a:extLst>
              <a:ext uri="{FF2B5EF4-FFF2-40B4-BE49-F238E27FC236}">
                <a16:creationId xmlns:a16="http://schemas.microsoft.com/office/drawing/2014/main" id="{44750025-BC76-0B4C-D073-B3D8DD56FC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0197" y="4786729"/>
            <a:ext cx="1347957" cy="1347957"/>
          </a:xfrm>
          <a:custGeom>
            <a:avLst/>
            <a:gdLst/>
            <a:ahLst/>
            <a:cxnLst/>
            <a:rect l="l" t="t" r="r" b="b"/>
            <a:pathLst>
              <a:path w="5093106" h="3072225">
                <a:moveTo>
                  <a:pt x="0" y="0"/>
                </a:moveTo>
                <a:lnTo>
                  <a:pt x="5093106" y="0"/>
                </a:lnTo>
                <a:lnTo>
                  <a:pt x="5093106" y="3072225"/>
                </a:lnTo>
                <a:lnTo>
                  <a:pt x="0" y="3072225"/>
                </a:lnTo>
                <a:close/>
              </a:path>
            </a:pathLst>
          </a:custGeom>
        </p:spPr>
      </p:pic>
      <p:sp>
        <p:nvSpPr>
          <p:cNvPr id="19" name="TextBox 18">
            <a:extLst>
              <a:ext uri="{FF2B5EF4-FFF2-40B4-BE49-F238E27FC236}">
                <a16:creationId xmlns:a16="http://schemas.microsoft.com/office/drawing/2014/main" id="{5186C38F-5903-C505-794B-84F18EA05309}"/>
              </a:ext>
            </a:extLst>
          </p:cNvPr>
          <p:cNvSpPr txBox="1"/>
          <p:nvPr/>
        </p:nvSpPr>
        <p:spPr>
          <a:xfrm>
            <a:off x="2135872" y="5242060"/>
            <a:ext cx="2460625" cy="461665"/>
          </a:xfrm>
          <a:prstGeom prst="rect">
            <a:avLst/>
          </a:prstGeom>
          <a:noFill/>
        </p:spPr>
        <p:txBody>
          <a:bodyPr wrap="square" rtlCol="0">
            <a:spAutoFit/>
          </a:bodyPr>
          <a:lstStyle/>
          <a:p>
            <a:r>
              <a:rPr lang="en-US" sz="2400" dirty="0">
                <a:hlinkClick r:id="rId7">
                  <a:extLst>
                    <a:ext uri="{A12FA001-AC4F-418D-AE19-62706E023703}">
                      <ahyp:hlinkClr xmlns:ahyp="http://schemas.microsoft.com/office/drawing/2018/hyperlinkcolor" val="tx"/>
                    </a:ext>
                  </a:extLst>
                </a:hlinkClick>
              </a:rPr>
              <a:t>www.fspta.org</a:t>
            </a:r>
            <a:endParaRPr lang="en-US" sz="2400" dirty="0"/>
          </a:p>
        </p:txBody>
      </p:sp>
      <p:pic>
        <p:nvPicPr>
          <p:cNvPr id="8" name="Picture 7">
            <a:extLst>
              <a:ext uri="{FF2B5EF4-FFF2-40B4-BE49-F238E27FC236}">
                <a16:creationId xmlns:a16="http://schemas.microsoft.com/office/drawing/2014/main" id="{9FA4D3B4-7C60-467B-7A43-B4F40C50D9C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168429" y="1638263"/>
            <a:ext cx="3678751" cy="4905001"/>
          </a:xfrm>
          <a:prstGeom prst="rect">
            <a:avLst/>
          </a:prstGeom>
          <a:effectLst>
            <a:glow rad="139700">
              <a:schemeClr val="accent5">
                <a:satMod val="175000"/>
                <a:alpha val="40000"/>
              </a:schemeClr>
            </a:glow>
          </a:effectLst>
        </p:spPr>
      </p:pic>
      <p:pic>
        <p:nvPicPr>
          <p:cNvPr id="10" name="Picture 9">
            <a:hlinkClick r:id="rId9"/>
            <a:extLst>
              <a:ext uri="{FF2B5EF4-FFF2-40B4-BE49-F238E27FC236}">
                <a16:creationId xmlns:a16="http://schemas.microsoft.com/office/drawing/2014/main" id="{D03D92E0-0E21-430C-AEE1-635EB3C27ED4}"/>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975058" y="2098819"/>
            <a:ext cx="5144070" cy="2572035"/>
          </a:xfrm>
          <a:prstGeom prst="rect">
            <a:avLst/>
          </a:prstGeom>
        </p:spPr>
      </p:pic>
      <p:grpSp>
        <p:nvGrpSpPr>
          <p:cNvPr id="17" name="Group 16">
            <a:extLst>
              <a:ext uri="{FF2B5EF4-FFF2-40B4-BE49-F238E27FC236}">
                <a16:creationId xmlns:a16="http://schemas.microsoft.com/office/drawing/2014/main" id="{8282F96A-7499-A9F2-1BDC-888DE9C6C77D}"/>
              </a:ext>
            </a:extLst>
          </p:cNvPr>
          <p:cNvGrpSpPr/>
          <p:nvPr/>
        </p:nvGrpSpPr>
        <p:grpSpPr>
          <a:xfrm>
            <a:off x="5931142" y="3012102"/>
            <a:ext cx="1763292" cy="1430840"/>
            <a:chOff x="5638800" y="2971800"/>
            <a:chExt cx="1763292" cy="1430840"/>
          </a:xfrm>
        </p:grpSpPr>
        <p:pic>
          <p:nvPicPr>
            <p:cNvPr id="14" name="Graphic 13" descr="Cursor with solid fill">
              <a:extLst>
                <a:ext uri="{FF2B5EF4-FFF2-40B4-BE49-F238E27FC236}">
                  <a16:creationId xmlns:a16="http://schemas.microsoft.com/office/drawing/2014/main" id="{0BB38E73-6FC9-4C5E-65BF-528892CCD4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38800" y="2971800"/>
              <a:ext cx="914400" cy="914400"/>
            </a:xfrm>
            <a:prstGeom prst="rect">
              <a:avLst/>
            </a:prstGeom>
          </p:spPr>
        </p:pic>
        <p:sp>
          <p:nvSpPr>
            <p:cNvPr id="16" name="TextBox 15">
              <a:extLst>
                <a:ext uri="{FF2B5EF4-FFF2-40B4-BE49-F238E27FC236}">
                  <a16:creationId xmlns:a16="http://schemas.microsoft.com/office/drawing/2014/main" id="{CBA26AB1-6338-B2C2-9D99-C5D382A8CDFD}"/>
                </a:ext>
              </a:extLst>
            </p:cNvPr>
            <p:cNvSpPr txBox="1"/>
            <p:nvPr/>
          </p:nvSpPr>
          <p:spPr>
            <a:xfrm>
              <a:off x="5861029" y="3756309"/>
              <a:ext cx="1541063" cy="646331"/>
            </a:xfrm>
            <a:prstGeom prst="rect">
              <a:avLst/>
            </a:prstGeom>
            <a:noFill/>
          </p:spPr>
          <p:txBody>
            <a:bodyPr wrap="none" rtlCol="0">
              <a:spAutoFit/>
            </a:bodyPr>
            <a:lstStyle/>
            <a:p>
              <a:pPr algn="ctr"/>
              <a:r>
                <a:rPr lang="en-US" dirty="0"/>
                <a:t>Click Image </a:t>
              </a:r>
            </a:p>
            <a:p>
              <a:r>
                <a:rPr lang="en-US" dirty="0"/>
                <a:t>to Email Me!</a:t>
              </a:r>
            </a:p>
          </p:txBody>
        </p:sp>
      </p:grpSp>
    </p:spTree>
    <p:extLst>
      <p:ext uri="{BB962C8B-B14F-4D97-AF65-F5344CB8AC3E}">
        <p14:creationId xmlns:p14="http://schemas.microsoft.com/office/powerpoint/2010/main" val="21916146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17"/>
                                        </p:tgtEl>
                                      </p:cBhvr>
                                    </p:animEffect>
                                    <p:animScale>
                                      <p:cBhvr>
                                        <p:cTn id="12" dur="250" autoRev="1" fill="hold"/>
                                        <p:tgtEl>
                                          <p:spTgt spid="17"/>
                                        </p:tgtEl>
                                      </p:cBhvr>
                                      <p:by x="105000" y="105000"/>
                                    </p:animScale>
                                  </p:childTnLst>
                                </p:cTn>
                              </p:par>
                            </p:childTnLst>
                          </p:cTn>
                        </p:par>
                        <p:par>
                          <p:cTn id="13" fill="hold">
                            <p:stCondLst>
                              <p:cond delay="1000"/>
                            </p:stCondLst>
                            <p:childTnLst>
                              <p:par>
                                <p:cTn id="14" presetID="26" presetClass="emph" presetSubtype="0" fill="hold" nodeType="afterEffect">
                                  <p:stCondLst>
                                    <p:cond delay="0"/>
                                  </p:stCondLst>
                                  <p:childTnLst>
                                    <p:animEffect transition="out" filter="fade">
                                      <p:cBhvr>
                                        <p:cTn id="15" dur="500" tmFilter="0, 0; .2, .5; .8, .5; 1, 0"/>
                                        <p:tgtEl>
                                          <p:spTgt spid="17"/>
                                        </p:tgtEl>
                                      </p:cBhvr>
                                    </p:animEffect>
                                    <p:animScale>
                                      <p:cBhvr>
                                        <p:cTn id="16"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4" name="Group 1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8" name="Freeform: Shape 1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1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Oval 34">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0" name="Rectangle 19">
            <a:extLst>
              <a:ext uri="{FF2B5EF4-FFF2-40B4-BE49-F238E27FC236}">
                <a16:creationId xmlns:a16="http://schemas.microsoft.com/office/drawing/2014/main" id="{1997061E-3447-40AF-B361-EE5D7E386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1AE7C-DCBE-AEF3-D689-99360A9506C6}"/>
              </a:ext>
            </a:extLst>
          </p:cNvPr>
          <p:cNvSpPr>
            <a:spLocks noGrp="1"/>
          </p:cNvSpPr>
          <p:nvPr>
            <p:ph type="title"/>
          </p:nvPr>
        </p:nvSpPr>
        <p:spPr>
          <a:xfrm>
            <a:off x="5267325" y="549275"/>
            <a:ext cx="6373812" cy="3777421"/>
          </a:xfrm>
        </p:spPr>
        <p:txBody>
          <a:bodyPr vert="horz" wrap="square" lIns="0" tIns="0" rIns="0" bIns="0" rtlCol="0" anchor="b" anchorCtr="0">
            <a:normAutofit/>
          </a:bodyPr>
          <a:lstStyle/>
          <a:p>
            <a:r>
              <a:rPr lang="en-US" sz="8000" dirty="0"/>
              <a:t>THANK YOU</a:t>
            </a:r>
          </a:p>
        </p:txBody>
      </p:sp>
      <p:grpSp>
        <p:nvGrpSpPr>
          <p:cNvPr id="22" name="Group 21">
            <a:extLst>
              <a:ext uri="{FF2B5EF4-FFF2-40B4-BE49-F238E27FC236}">
                <a16:creationId xmlns:a16="http://schemas.microsoft.com/office/drawing/2014/main" id="{29852CF9-0BB2-4896-8B33-ADF9E59B49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6718" y="856763"/>
            <a:ext cx="1468514" cy="1521012"/>
            <a:chOff x="5236793" y="2432482"/>
            <a:chExt cx="1468514" cy="1521012"/>
          </a:xfrm>
        </p:grpSpPr>
        <p:sp>
          <p:nvSpPr>
            <p:cNvPr id="37" name="Freeform 5">
              <a:extLst>
                <a:ext uri="{FF2B5EF4-FFF2-40B4-BE49-F238E27FC236}">
                  <a16:creationId xmlns:a16="http://schemas.microsoft.com/office/drawing/2014/main" id="{E79CA92F-265C-4597-89CB-329767328B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463135" y="2432482"/>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Freeform 6">
              <a:extLst>
                <a:ext uri="{FF2B5EF4-FFF2-40B4-BE49-F238E27FC236}">
                  <a16:creationId xmlns:a16="http://schemas.microsoft.com/office/drawing/2014/main" id="{D9A45552-B7CA-4E93-939E-352BEBA71A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236793" y="2566400"/>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Freeform 8">
              <a:extLst>
                <a:ext uri="{FF2B5EF4-FFF2-40B4-BE49-F238E27FC236}">
                  <a16:creationId xmlns:a16="http://schemas.microsoft.com/office/drawing/2014/main" id="{8D7B6E7F-9785-434F-B05B-E972A1773D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5765469" y="2876944"/>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7" name="Oval 26">
            <a:extLst>
              <a:ext uri="{FF2B5EF4-FFF2-40B4-BE49-F238E27FC236}">
                <a16:creationId xmlns:a16="http://schemas.microsoft.com/office/drawing/2014/main" id="{9659A3D4-9896-4F11-9112-6C5E0390C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45746" y="1659500"/>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9" name="Group 28">
            <a:extLst>
              <a:ext uri="{FF2B5EF4-FFF2-40B4-BE49-F238E27FC236}">
                <a16:creationId xmlns:a16="http://schemas.microsoft.com/office/drawing/2014/main" id="{50D25812-D4C9-48D5-8E64-65C4BB4218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50176" y="3037220"/>
            <a:ext cx="3960000" cy="2696065"/>
            <a:chOff x="3433290" y="8649159"/>
            <a:chExt cx="3960000" cy="2696065"/>
          </a:xfrm>
        </p:grpSpPr>
        <p:sp>
          <p:nvSpPr>
            <p:cNvPr id="30" name="Freeform: Shape 29">
              <a:extLst>
                <a:ext uri="{FF2B5EF4-FFF2-40B4-BE49-F238E27FC236}">
                  <a16:creationId xmlns:a16="http://schemas.microsoft.com/office/drawing/2014/main" id="{3F0EA802-54E3-4D3B-9253-112BE1342D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3685353" y="9468714"/>
              <a:ext cx="3707937" cy="1853969"/>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57BBC533-5FA8-430D-837D-70DD9EC007C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3565739" y="9180381"/>
              <a:ext cx="3707937" cy="216484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F56FEF69-54B2-43E1-84AA-F798608417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3792781" y="10251719"/>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Oval 32">
              <a:extLst>
                <a:ext uri="{FF2B5EF4-FFF2-40B4-BE49-F238E27FC236}">
                  <a16:creationId xmlns:a16="http://schemas.microsoft.com/office/drawing/2014/main" id="{598519AB-CAAE-4D25-8B45-03A802C877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754832" y="8289668"/>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7568520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5" name="Freeform: Shape 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8" name="Group 37">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39" name="Freeform: Shape 1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1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Oval 40">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43" name="Rectangle 42">
            <a:extLst>
              <a:ext uri="{FF2B5EF4-FFF2-40B4-BE49-F238E27FC236}">
                <a16:creationId xmlns:a16="http://schemas.microsoft.com/office/drawing/2014/main" id="{940082A1-24A5-4276-83A4-39E993BD6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D840B21-A957-4CFE-AA5B-9711DF6D3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5000" y="397225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1A45BD93-29C2-AA5E-5B4C-767E06F4C89C}"/>
              </a:ext>
            </a:extLst>
          </p:cNvPr>
          <p:cNvSpPr>
            <a:spLocks noGrp="1"/>
          </p:cNvSpPr>
          <p:nvPr>
            <p:ph type="title"/>
          </p:nvPr>
        </p:nvSpPr>
        <p:spPr>
          <a:xfrm>
            <a:off x="1399752" y="1792994"/>
            <a:ext cx="9217026" cy="1530398"/>
          </a:xfrm>
        </p:spPr>
        <p:txBody>
          <a:bodyPr vert="horz" wrap="square" lIns="0" tIns="0" rIns="0" bIns="0" rtlCol="0" anchor="b" anchorCtr="0">
            <a:normAutofit/>
          </a:bodyPr>
          <a:lstStyle/>
          <a:p>
            <a:r>
              <a:rPr lang="en-US" sz="9600" dirty="0"/>
              <a:t>PTA Mission</a:t>
            </a:r>
          </a:p>
        </p:txBody>
      </p:sp>
      <p:grpSp>
        <p:nvGrpSpPr>
          <p:cNvPr id="45" name="Group 44">
            <a:extLst>
              <a:ext uri="{FF2B5EF4-FFF2-40B4-BE49-F238E27FC236}">
                <a16:creationId xmlns:a16="http://schemas.microsoft.com/office/drawing/2014/main" id="{DBFD4376-13D5-43C1-86D8-8133A9D886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33126" y="5677571"/>
            <a:ext cx="631474" cy="667800"/>
            <a:chOff x="2994153" y="1378666"/>
            <a:chExt cx="631474" cy="667800"/>
          </a:xfrm>
        </p:grpSpPr>
        <p:sp>
          <p:nvSpPr>
            <p:cNvPr id="46" name="Freeform: Shape 24">
              <a:extLst>
                <a:ext uri="{FF2B5EF4-FFF2-40B4-BE49-F238E27FC236}">
                  <a16:creationId xmlns:a16="http://schemas.microsoft.com/office/drawing/2014/main" id="{176FEFF4-F643-4DA7-93C4-E222FCBA081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5000"/>
                    <a:lumOff val="5000"/>
                  </a:schemeClr>
                </a:gs>
                <a:gs pos="30000">
                  <a:schemeClr val="bg2">
                    <a:lumMod val="95000"/>
                    <a:lumOff val="5000"/>
                  </a:schemeClr>
                </a:gs>
                <a:gs pos="40000">
                  <a:schemeClr val="bg2">
                    <a:lumMod val="85000"/>
                    <a:lumOff val="1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A059AD75-BB86-41B7-84D4-4B5AE0E21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FF97CDF2-30DE-D09C-0CA7-E9CC40D12B22}"/>
              </a:ext>
            </a:extLst>
          </p:cNvPr>
          <p:cNvSpPr>
            <a:spLocks noGrp="1"/>
          </p:cNvSpPr>
          <p:nvPr>
            <p:ph type="body" idx="1"/>
          </p:nvPr>
        </p:nvSpPr>
        <p:spPr>
          <a:xfrm>
            <a:off x="1469602" y="3897308"/>
            <a:ext cx="8590597" cy="1455987"/>
          </a:xfrm>
        </p:spPr>
        <p:txBody>
          <a:bodyPr vert="horz" wrap="square" lIns="0" tIns="0" rIns="0" bIns="0" rtlCol="0">
            <a:normAutofit/>
          </a:bodyPr>
          <a:lstStyle/>
          <a:p>
            <a:pPr>
              <a:lnSpc>
                <a:spcPct val="100000"/>
              </a:lnSpc>
              <a:spcBef>
                <a:spcPts val="1000"/>
              </a:spcBef>
            </a:pPr>
            <a:r>
              <a:rPr lang="en-US" sz="2800" dirty="0">
                <a:solidFill>
                  <a:schemeClr val="tx1">
                    <a:alpha val="60000"/>
                  </a:schemeClr>
                </a:solidFill>
              </a:rPr>
              <a:t>To make every child’s potential a reality by engaging and empowering families and communities to advocate for all children.</a:t>
            </a:r>
          </a:p>
        </p:txBody>
      </p:sp>
    </p:spTree>
    <p:extLst>
      <p:ext uri="{BB962C8B-B14F-4D97-AF65-F5344CB8AC3E}">
        <p14:creationId xmlns:p14="http://schemas.microsoft.com/office/powerpoint/2010/main" val="26659764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1B62C8-C7D2-3F77-A906-514FCB0788A2}"/>
              </a:ext>
            </a:extLst>
          </p:cNvPr>
          <p:cNvSpPr>
            <a:spLocks noGrp="1"/>
          </p:cNvSpPr>
          <p:nvPr>
            <p:ph type="title"/>
          </p:nvPr>
        </p:nvSpPr>
        <p:spPr>
          <a:xfrm>
            <a:off x="564465" y="604218"/>
            <a:ext cx="11063069" cy="943957"/>
          </a:xfrm>
        </p:spPr>
        <p:txBody>
          <a:bodyPr wrap="square" anchor="t">
            <a:normAutofit/>
          </a:bodyPr>
          <a:lstStyle/>
          <a:p>
            <a:r>
              <a:rPr lang="en-US" dirty="0"/>
              <a:t>A New Hope: The Role of the Secretary</a:t>
            </a:r>
          </a:p>
        </p:txBody>
      </p:sp>
      <p:sp>
        <p:nvSpPr>
          <p:cNvPr id="10" name="Oval 9">
            <a:extLst>
              <a:ext uri="{FF2B5EF4-FFF2-40B4-BE49-F238E27FC236}">
                <a16:creationId xmlns:a16="http://schemas.microsoft.com/office/drawing/2014/main" id="{6959C3E7-D59B-44C4-9BBD-3BC2A41A0C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151" y="3295640"/>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2" name="Group 11">
            <a:extLst>
              <a:ext uri="{FF2B5EF4-FFF2-40B4-BE49-F238E27FC236}">
                <a16:creationId xmlns:a16="http://schemas.microsoft.com/office/drawing/2014/main" id="{3654876B-FB01-4E58-9C9F-3D510011B1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22329" y="4018501"/>
            <a:ext cx="1468514" cy="1521012"/>
            <a:chOff x="8926879" y="88028"/>
            <a:chExt cx="1468514" cy="1521012"/>
          </a:xfrm>
        </p:grpSpPr>
        <p:sp>
          <p:nvSpPr>
            <p:cNvPr id="13" name="Freeform 5">
              <a:extLst>
                <a:ext uri="{FF2B5EF4-FFF2-40B4-BE49-F238E27FC236}">
                  <a16:creationId xmlns:a16="http://schemas.microsoft.com/office/drawing/2014/main" id="{6EE14B10-2C91-4CF8-ABB6-7E21AA98C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9153221" y="88028"/>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6">
              <a:extLst>
                <a:ext uri="{FF2B5EF4-FFF2-40B4-BE49-F238E27FC236}">
                  <a16:creationId xmlns:a16="http://schemas.microsoft.com/office/drawing/2014/main" id="{5A93B35E-1AB2-4CCC-91AC-122E57A18A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8926879" y="221946"/>
              <a:ext cx="611884" cy="1076550"/>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4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8">
              <a:extLst>
                <a:ext uri="{FF2B5EF4-FFF2-40B4-BE49-F238E27FC236}">
                  <a16:creationId xmlns:a16="http://schemas.microsoft.com/office/drawing/2014/main" id="{E9951197-11BD-489A-BF2C-E542541ABC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800000">
              <a:off x="9455555" y="532490"/>
              <a:ext cx="630288" cy="1076550"/>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40000"/>
                    <a:lumOff val="60000"/>
                    <a:alpha val="60000"/>
                  </a:schemeClr>
                </a:gs>
              </a:gsLst>
              <a:lin ang="18000000" scaled="0"/>
              <a:tileRect/>
            </a:gradFill>
            <a:ln>
              <a:noFill/>
            </a:ln>
            <a:effectLst>
              <a:innerShdw blurRad="508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Content Placeholder 2">
            <a:extLst>
              <a:ext uri="{FF2B5EF4-FFF2-40B4-BE49-F238E27FC236}">
                <a16:creationId xmlns:a16="http://schemas.microsoft.com/office/drawing/2014/main" id="{ACBFE598-296D-7452-8C71-B0DF31ABD299}"/>
              </a:ext>
            </a:extLst>
          </p:cNvPr>
          <p:cNvSpPr>
            <a:spLocks noGrp="1"/>
          </p:cNvSpPr>
          <p:nvPr>
            <p:ph idx="1"/>
          </p:nvPr>
        </p:nvSpPr>
        <p:spPr>
          <a:xfrm>
            <a:off x="1431431" y="2151859"/>
            <a:ext cx="9329136" cy="3839407"/>
          </a:xfrm>
        </p:spPr>
        <p:txBody>
          <a:bodyPr anchor="t">
            <a:normAutofit lnSpcReduction="10000"/>
          </a:bodyPr>
          <a:lstStyle/>
          <a:p>
            <a:r>
              <a:rPr lang="en-US" sz="2800" dirty="0"/>
              <a:t>Overview of the Secretary’s Role in a PTA</a:t>
            </a:r>
          </a:p>
          <a:p>
            <a:r>
              <a:rPr lang="en-US" sz="2800" dirty="0"/>
              <a:t>Importance of Effective Record-Keeping</a:t>
            </a:r>
          </a:p>
          <a:p>
            <a:r>
              <a:rPr lang="en-US" sz="2800" dirty="0"/>
              <a:t>Ensuring Smooth Operation of Meetings</a:t>
            </a:r>
          </a:p>
          <a:p>
            <a:r>
              <a:rPr lang="en-US" sz="2800" dirty="0"/>
              <a:t>Expert Tips and Best Practices</a:t>
            </a:r>
          </a:p>
          <a:p>
            <a:pPr marL="0" indent="0">
              <a:buNone/>
            </a:pPr>
            <a:endParaRPr lang="en-US" sz="2800" dirty="0"/>
          </a:p>
          <a:p>
            <a:pPr marL="0" indent="0">
              <a:buNone/>
            </a:pPr>
            <a:r>
              <a:rPr lang="en-US" sz="2800" b="1" i="1" dirty="0"/>
              <a:t>Your role is pivotal in ensuring clarity and continuity.</a:t>
            </a:r>
          </a:p>
        </p:txBody>
      </p:sp>
    </p:spTree>
    <p:extLst>
      <p:ext uri="{BB962C8B-B14F-4D97-AF65-F5344CB8AC3E}">
        <p14:creationId xmlns:p14="http://schemas.microsoft.com/office/powerpoint/2010/main" val="2416920744"/>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3F77-EEC2-7E0C-47F2-8D4FF67FB39A}"/>
              </a:ext>
            </a:extLst>
          </p:cNvPr>
          <p:cNvSpPr>
            <a:spLocks noGrp="1"/>
          </p:cNvSpPr>
          <p:nvPr>
            <p:ph type="title"/>
          </p:nvPr>
        </p:nvSpPr>
        <p:spPr>
          <a:xfrm>
            <a:off x="550863" y="549275"/>
            <a:ext cx="11090274" cy="871752"/>
          </a:xfrm>
        </p:spPr>
        <p:txBody>
          <a:bodyPr/>
          <a:lstStyle/>
          <a:p>
            <a:r>
              <a:rPr lang="en-US" dirty="0"/>
              <a:t>The Force Awakens: Core Duties</a:t>
            </a:r>
          </a:p>
        </p:txBody>
      </p:sp>
      <p:sp>
        <p:nvSpPr>
          <p:cNvPr id="3" name="Content Placeholder 2">
            <a:extLst>
              <a:ext uri="{FF2B5EF4-FFF2-40B4-BE49-F238E27FC236}">
                <a16:creationId xmlns:a16="http://schemas.microsoft.com/office/drawing/2014/main" id="{D656B76C-4616-D53E-6658-A8A7BA1A835F}"/>
              </a:ext>
            </a:extLst>
          </p:cNvPr>
          <p:cNvSpPr>
            <a:spLocks noGrp="1"/>
          </p:cNvSpPr>
          <p:nvPr>
            <p:ph sz="half" idx="1"/>
          </p:nvPr>
        </p:nvSpPr>
        <p:spPr>
          <a:xfrm>
            <a:off x="550863" y="2272355"/>
            <a:ext cx="5435600" cy="3278878"/>
          </a:xfrm>
        </p:spPr>
        <p:txBody>
          <a:bodyPr>
            <a:normAutofit lnSpcReduction="10000"/>
          </a:bodyPr>
          <a:lstStyle/>
          <a:p>
            <a:r>
              <a:rPr lang="en-US" sz="2800" dirty="0"/>
              <a:t>Preparing Agendas and Meeting Notices</a:t>
            </a:r>
          </a:p>
          <a:p>
            <a:r>
              <a:rPr lang="en-US" sz="2800" dirty="0"/>
              <a:t>Taking and Distributing Meeting Minutes</a:t>
            </a:r>
          </a:p>
          <a:p>
            <a:r>
              <a:rPr lang="en-US" sz="2800" dirty="0"/>
              <a:t>Managing Correspondence</a:t>
            </a:r>
          </a:p>
          <a:p>
            <a:r>
              <a:rPr lang="en-US" sz="2800" dirty="0"/>
              <a:t>Maintaining Records and Files</a:t>
            </a:r>
          </a:p>
        </p:txBody>
      </p:sp>
      <p:pic>
        <p:nvPicPr>
          <p:cNvPr id="11" name="Content Placeholder 10" descr="Pie chart graphic">
            <a:extLst>
              <a:ext uri="{FF2B5EF4-FFF2-40B4-BE49-F238E27FC236}">
                <a16:creationId xmlns:a16="http://schemas.microsoft.com/office/drawing/2014/main" id="{0690B040-6743-B0E2-A733-667DBB534D50}"/>
              </a:ext>
            </a:extLst>
          </p:cNvPr>
          <p:cNvPicPr>
            <a:picLocks noGrp="1" noChangeAspect="1"/>
          </p:cNvPicPr>
          <p:nvPr>
            <p:ph sz="half" idx="2"/>
          </p:nvPr>
        </p:nvPicPr>
        <p:blipFill>
          <a:blip r:embed="rId3"/>
          <a:stretch>
            <a:fillRect/>
          </a:stretch>
        </p:blipFill>
        <p:spPr>
          <a:xfrm>
            <a:off x="6096000" y="2306376"/>
            <a:ext cx="5827874" cy="3278878"/>
          </a:xfrm>
        </p:spPr>
      </p:pic>
    </p:spTree>
    <p:extLst>
      <p:ext uri="{BB962C8B-B14F-4D97-AF65-F5344CB8AC3E}">
        <p14:creationId xmlns:p14="http://schemas.microsoft.com/office/powerpoint/2010/main" val="42433440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2A51A-6AE9-3034-02BA-1B8448C3754D}"/>
              </a:ext>
            </a:extLst>
          </p:cNvPr>
          <p:cNvSpPr>
            <a:spLocks noGrp="1"/>
          </p:cNvSpPr>
          <p:nvPr>
            <p:ph type="title"/>
          </p:nvPr>
        </p:nvSpPr>
        <p:spPr>
          <a:xfrm>
            <a:off x="550862" y="549275"/>
            <a:ext cx="11097551" cy="732987"/>
          </a:xfrm>
        </p:spPr>
        <p:txBody>
          <a:bodyPr>
            <a:normAutofit/>
          </a:bodyPr>
          <a:lstStyle/>
          <a:p>
            <a:r>
              <a:rPr lang="en-US" sz="4800" dirty="0"/>
              <a:t>The Rise of Skywalker: Preparation</a:t>
            </a:r>
          </a:p>
        </p:txBody>
      </p:sp>
      <p:sp>
        <p:nvSpPr>
          <p:cNvPr id="3" name="Text Placeholder 2">
            <a:extLst>
              <a:ext uri="{FF2B5EF4-FFF2-40B4-BE49-F238E27FC236}">
                <a16:creationId xmlns:a16="http://schemas.microsoft.com/office/drawing/2014/main" id="{7BDA5EFB-18CF-7712-198F-FBE789CC9DEB}"/>
              </a:ext>
            </a:extLst>
          </p:cNvPr>
          <p:cNvSpPr>
            <a:spLocks noGrp="1"/>
          </p:cNvSpPr>
          <p:nvPr>
            <p:ph type="body" idx="1"/>
          </p:nvPr>
        </p:nvSpPr>
        <p:spPr>
          <a:xfrm>
            <a:off x="542791" y="1394412"/>
            <a:ext cx="5437186" cy="535354"/>
          </a:xfrm>
        </p:spPr>
        <p:txBody>
          <a:bodyPr/>
          <a:lstStyle/>
          <a:p>
            <a:r>
              <a:rPr lang="en-US" dirty="0"/>
              <a:t>Meetings</a:t>
            </a:r>
          </a:p>
        </p:txBody>
      </p:sp>
      <p:sp>
        <p:nvSpPr>
          <p:cNvPr id="4" name="Content Placeholder 3">
            <a:extLst>
              <a:ext uri="{FF2B5EF4-FFF2-40B4-BE49-F238E27FC236}">
                <a16:creationId xmlns:a16="http://schemas.microsoft.com/office/drawing/2014/main" id="{609C6BB0-79C5-E713-09E4-B475123A7815}"/>
              </a:ext>
            </a:extLst>
          </p:cNvPr>
          <p:cNvSpPr>
            <a:spLocks noGrp="1"/>
          </p:cNvSpPr>
          <p:nvPr>
            <p:ph sz="half" idx="2"/>
          </p:nvPr>
        </p:nvSpPr>
        <p:spPr>
          <a:xfrm>
            <a:off x="550863" y="2123090"/>
            <a:ext cx="5429114" cy="3969735"/>
          </a:xfrm>
        </p:spPr>
        <p:txBody>
          <a:bodyPr>
            <a:normAutofit/>
          </a:bodyPr>
          <a:lstStyle/>
          <a:p>
            <a:r>
              <a:rPr lang="en-US" sz="2800" dirty="0"/>
              <a:t>Collaborate with the president on proposed agendas.</a:t>
            </a:r>
          </a:p>
          <a:p>
            <a:r>
              <a:rPr lang="en-US" sz="2800" dirty="0"/>
              <a:t>Ensure all materials are ready for distribution.</a:t>
            </a:r>
          </a:p>
          <a:p>
            <a:r>
              <a:rPr lang="en-US" sz="2800" dirty="0"/>
              <a:t>Confirm meeting details.</a:t>
            </a:r>
          </a:p>
          <a:p>
            <a:r>
              <a:rPr lang="en-US" sz="2800" dirty="0"/>
              <a:t>Prepare a script and Roll Call.</a:t>
            </a:r>
          </a:p>
        </p:txBody>
      </p:sp>
      <p:sp>
        <p:nvSpPr>
          <p:cNvPr id="5" name="Text Placeholder 4">
            <a:extLst>
              <a:ext uri="{FF2B5EF4-FFF2-40B4-BE49-F238E27FC236}">
                <a16:creationId xmlns:a16="http://schemas.microsoft.com/office/drawing/2014/main" id="{0BD96E6B-791D-8161-E2A9-3F130A5F2D65}"/>
              </a:ext>
            </a:extLst>
          </p:cNvPr>
          <p:cNvSpPr>
            <a:spLocks noGrp="1"/>
          </p:cNvSpPr>
          <p:nvPr>
            <p:ph type="body" sz="quarter" idx="3"/>
          </p:nvPr>
        </p:nvSpPr>
        <p:spPr>
          <a:xfrm>
            <a:off x="6212023" y="1394412"/>
            <a:ext cx="5436392" cy="535354"/>
          </a:xfrm>
        </p:spPr>
        <p:txBody>
          <a:bodyPr/>
          <a:lstStyle/>
          <a:p>
            <a:pPr marL="0" indent="0">
              <a:buNone/>
            </a:pPr>
            <a:r>
              <a:rPr lang="en-US" dirty="0"/>
              <a:t>Communications</a:t>
            </a:r>
          </a:p>
        </p:txBody>
      </p:sp>
      <p:sp>
        <p:nvSpPr>
          <p:cNvPr id="6" name="Content Placeholder 5">
            <a:extLst>
              <a:ext uri="{FF2B5EF4-FFF2-40B4-BE49-F238E27FC236}">
                <a16:creationId xmlns:a16="http://schemas.microsoft.com/office/drawing/2014/main" id="{B151A86B-3D32-1B03-AA1C-993AB889DBE4}"/>
              </a:ext>
            </a:extLst>
          </p:cNvPr>
          <p:cNvSpPr>
            <a:spLocks noGrp="1"/>
          </p:cNvSpPr>
          <p:nvPr>
            <p:ph sz="quarter" idx="4"/>
          </p:nvPr>
        </p:nvSpPr>
        <p:spPr>
          <a:xfrm>
            <a:off x="6212023" y="2123090"/>
            <a:ext cx="5436391" cy="3969735"/>
          </a:xfrm>
        </p:spPr>
        <p:txBody>
          <a:bodyPr>
            <a:normAutofit/>
          </a:bodyPr>
          <a:lstStyle/>
          <a:p>
            <a:r>
              <a:rPr lang="en-US" sz="2800" dirty="0"/>
              <a:t>Use templates for consistency.</a:t>
            </a:r>
          </a:p>
          <a:p>
            <a:r>
              <a:rPr lang="en-US" sz="2800" dirty="0"/>
              <a:t>Craft clear messages and use plain language.</a:t>
            </a:r>
          </a:p>
          <a:p>
            <a:r>
              <a:rPr lang="en-US" sz="2800" dirty="0"/>
              <a:t>Schedule regular updates.</a:t>
            </a:r>
          </a:p>
          <a:p>
            <a:r>
              <a:rPr lang="en-US" sz="2800" dirty="0"/>
              <a:t>Know your audience.</a:t>
            </a:r>
          </a:p>
          <a:p>
            <a:r>
              <a:rPr lang="en-US" sz="2800" dirty="0"/>
              <a:t>Be accessible.</a:t>
            </a:r>
          </a:p>
        </p:txBody>
      </p:sp>
    </p:spTree>
    <p:extLst>
      <p:ext uri="{BB962C8B-B14F-4D97-AF65-F5344CB8AC3E}">
        <p14:creationId xmlns:p14="http://schemas.microsoft.com/office/powerpoint/2010/main" val="18189306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23F3-C38C-044A-C052-0A8A00A9CE16}"/>
              </a:ext>
            </a:extLst>
          </p:cNvPr>
          <p:cNvSpPr>
            <a:spLocks noGrp="1"/>
          </p:cNvSpPr>
          <p:nvPr>
            <p:ph type="title"/>
          </p:nvPr>
        </p:nvSpPr>
        <p:spPr/>
        <p:txBody>
          <a:bodyPr>
            <a:normAutofit fontScale="90000"/>
          </a:bodyPr>
          <a:lstStyle/>
          <a:p>
            <a:pPr marL="0" marR="0" lvl="0" indent="0" defTabSz="914400" rtl="0" eaLnBrk="0" fontAlgn="base" latinLnBrk="0" hangingPunct="0">
              <a:lnSpc>
                <a:spcPct val="100000"/>
              </a:lnSpc>
              <a:spcBef>
                <a:spcPct val="0"/>
              </a:spcBef>
              <a:spcAft>
                <a:spcPct val="0"/>
              </a:spcAft>
              <a:buClrTx/>
              <a:buSzTx/>
              <a:buFontTx/>
              <a:buNone/>
              <a:tabLst/>
            </a:pPr>
            <a:r>
              <a:rPr lang="en-US" sz="3100" b="1" dirty="0"/>
              <a:t>Robert’s Rules of Order Q&amp;A</a:t>
            </a:r>
            <a:br>
              <a:rPr lang="en-US" sz="2000" b="1" dirty="0"/>
            </a:br>
            <a:br>
              <a:rPr lang="en-US" sz="2000" dirty="0"/>
            </a:br>
            <a:r>
              <a:rPr kumimoji="0" lang="en-US" altLang="en-US" sz="2200" b="0" i="0" u="none" strike="noStrike" cap="none" normalizeH="0" baseline="0" dirty="0">
                <a:ln>
                  <a:noFill/>
                </a:ln>
                <a:effectLst/>
                <a:latin typeface="+mn-lt"/>
              </a:rPr>
              <a:t>How can I get an item on the agenda for a meeting?</a:t>
            </a:r>
            <a:br>
              <a:rPr lang="en-US" altLang="en-US" sz="2200" dirty="0">
                <a:latin typeface="+mn-lt"/>
              </a:rPr>
            </a:br>
            <a:br>
              <a:rPr kumimoji="0" lang="en-US" altLang="en-US" sz="2200" b="0" i="0" u="none" strike="noStrike" cap="none" normalizeH="0" baseline="0" dirty="0">
                <a:ln>
                  <a:noFill/>
                </a:ln>
                <a:effectLst/>
                <a:latin typeface="+mn-lt"/>
              </a:rPr>
            </a:br>
            <a:r>
              <a:rPr kumimoji="0" lang="en-US" altLang="en-US" sz="2200" b="0" i="0" u="none" strike="noStrike" cap="none" normalizeH="0" baseline="0" dirty="0">
                <a:ln>
                  <a:noFill/>
                </a:ln>
                <a:effectLst/>
                <a:latin typeface="+mn-lt"/>
              </a:rPr>
              <a:t>For a proposed agenda to become the official agenda for a meeting, it must be adopted by the assembly at the outset of the meeting.</a:t>
            </a:r>
            <a:br>
              <a:rPr kumimoji="0" lang="en-US" altLang="en-US" sz="2200" b="0" i="0" u="none" strike="noStrike" cap="none" normalizeH="0" baseline="0" dirty="0">
                <a:ln>
                  <a:noFill/>
                </a:ln>
                <a:effectLst/>
                <a:latin typeface="+mn-lt"/>
              </a:rPr>
            </a:br>
            <a:r>
              <a:rPr kumimoji="0" lang="en-US" altLang="en-US" sz="2200" b="0" i="0" u="none" strike="noStrike" cap="none" normalizeH="0" baseline="0" dirty="0">
                <a:ln>
                  <a:noFill/>
                </a:ln>
                <a:effectLst/>
                <a:latin typeface="+mn-lt"/>
              </a:rPr>
              <a:t>At the time that an agenda is presented for adoption, it is in order for any member to move to amend the proposed agenda by adding any item that the member desires to add, or by proposing any other change.</a:t>
            </a:r>
            <a:br>
              <a:rPr kumimoji="0" lang="en-US" altLang="en-US" sz="2200" b="0" i="0" u="none" strike="noStrike" cap="none" normalizeH="0" baseline="0" dirty="0">
                <a:ln>
                  <a:noFill/>
                </a:ln>
                <a:effectLst/>
                <a:latin typeface="+mn-lt"/>
              </a:rPr>
            </a:br>
            <a:r>
              <a:rPr kumimoji="0" lang="en-US" altLang="en-US" sz="2200" b="0" i="0" u="none" strike="noStrike" cap="none" normalizeH="0" baseline="0" dirty="0">
                <a:ln>
                  <a:noFill/>
                </a:ln>
                <a:effectLst/>
                <a:latin typeface="+mn-lt"/>
              </a:rPr>
              <a:t>It is wrong to assume, as many do, that the president “sets the agenda.” It is common for the president to prepare a proposed agenda, but that becomes binding only if it is adopted by the full assembly, perhaps after amendments as just described. [RONR (12</a:t>
            </a:r>
            <a:r>
              <a:rPr kumimoji="0" lang="en-US" altLang="en-US" sz="2200" b="0" i="0" u="none" strike="noStrike" cap="none" normalizeH="0" baseline="30000" dirty="0">
                <a:ln>
                  <a:noFill/>
                </a:ln>
                <a:effectLst/>
                <a:latin typeface="+mn-lt"/>
              </a:rPr>
              <a:t>th</a:t>
            </a:r>
            <a:r>
              <a:rPr kumimoji="0" lang="en-US" altLang="en-US" sz="2200" b="0" i="0" u="none" strike="noStrike" cap="none" normalizeH="0" baseline="0" dirty="0">
                <a:ln>
                  <a:noFill/>
                </a:ln>
                <a:effectLst/>
                <a:latin typeface="+mn-lt"/>
              </a:rPr>
              <a:t> ed.) 41:62; see also pp. 16–17 of </a:t>
            </a:r>
            <a:r>
              <a:rPr kumimoji="0" lang="en-US" altLang="en-US" sz="2200" b="0" i="1" u="none" strike="noStrike" cap="none" normalizeH="0" baseline="0" dirty="0">
                <a:ln>
                  <a:noFill/>
                </a:ln>
                <a:effectLst/>
                <a:latin typeface="+mn-lt"/>
              </a:rPr>
              <a:t>RONR In Brief</a:t>
            </a:r>
            <a:r>
              <a:rPr kumimoji="0" lang="en-US" altLang="en-US" sz="2200" b="0" i="0" u="none" strike="noStrike" cap="none" normalizeH="0" baseline="0" dirty="0">
                <a:ln>
                  <a:noFill/>
                </a:ln>
                <a:effectLst/>
                <a:latin typeface="+mn-lt"/>
              </a:rPr>
              <a:t>.]</a:t>
            </a:r>
            <a:br>
              <a:rPr kumimoji="0" lang="en-US" altLang="en-US" sz="2200" b="0" i="0" u="none" strike="noStrike" cap="none" normalizeH="0" baseline="0" dirty="0">
                <a:ln>
                  <a:noFill/>
                </a:ln>
                <a:effectLst/>
                <a:latin typeface="+mn-lt"/>
              </a:rPr>
            </a:br>
            <a:endParaRPr lang="en-US" sz="2000" dirty="0">
              <a:latin typeface="+mn-lt"/>
            </a:endParaRPr>
          </a:p>
        </p:txBody>
      </p:sp>
      <p:sp>
        <p:nvSpPr>
          <p:cNvPr id="6" name="AutoShape 4">
            <a:extLst>
              <a:ext uri="{FF2B5EF4-FFF2-40B4-BE49-F238E27FC236}">
                <a16:creationId xmlns:a16="http://schemas.microsoft.com/office/drawing/2014/main" id="{68BB8FD2-1E13-5A50-8DFD-C6E98BD57625}"/>
              </a:ext>
            </a:extLst>
          </p:cNvPr>
          <p:cNvSpPr>
            <a:spLocks noChangeAspect="1" noChangeArrowheads="1"/>
          </p:cNvSpPr>
          <p:nvPr/>
        </p:nvSpPr>
        <p:spPr bwMode="auto">
          <a:xfrm>
            <a:off x="79375" y="-350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69092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F405-8F2E-9583-763B-A218C0015ACA}"/>
              </a:ext>
            </a:extLst>
          </p:cNvPr>
          <p:cNvSpPr>
            <a:spLocks noGrp="1"/>
          </p:cNvSpPr>
          <p:nvPr>
            <p:ph type="title"/>
          </p:nvPr>
        </p:nvSpPr>
        <p:spPr>
          <a:xfrm>
            <a:off x="550862" y="549275"/>
            <a:ext cx="11097551" cy="754869"/>
          </a:xfrm>
        </p:spPr>
        <p:txBody>
          <a:bodyPr/>
          <a:lstStyle/>
          <a:p>
            <a:r>
              <a:rPr lang="en-US" dirty="0"/>
              <a:t>Attack of the Clones: Agenda vs. Meeting Minutes</a:t>
            </a:r>
          </a:p>
        </p:txBody>
      </p:sp>
      <p:sp>
        <p:nvSpPr>
          <p:cNvPr id="5" name="Text Placeholder 4">
            <a:extLst>
              <a:ext uri="{FF2B5EF4-FFF2-40B4-BE49-F238E27FC236}">
                <a16:creationId xmlns:a16="http://schemas.microsoft.com/office/drawing/2014/main" id="{B79F3759-B19E-D912-38F9-5EC9D8910374}"/>
              </a:ext>
            </a:extLst>
          </p:cNvPr>
          <p:cNvSpPr>
            <a:spLocks noGrp="1"/>
          </p:cNvSpPr>
          <p:nvPr>
            <p:ph type="body" idx="1"/>
          </p:nvPr>
        </p:nvSpPr>
        <p:spPr>
          <a:xfrm>
            <a:off x="550862" y="1405353"/>
            <a:ext cx="5437186" cy="535354"/>
          </a:xfrm>
        </p:spPr>
        <p:txBody>
          <a:bodyPr/>
          <a:lstStyle/>
          <a:p>
            <a:r>
              <a:rPr lang="en-US" dirty="0"/>
              <a:t>Agenda aka order of business</a:t>
            </a:r>
          </a:p>
        </p:txBody>
      </p:sp>
      <p:sp>
        <p:nvSpPr>
          <p:cNvPr id="6" name="Content Placeholder 5">
            <a:extLst>
              <a:ext uri="{FF2B5EF4-FFF2-40B4-BE49-F238E27FC236}">
                <a16:creationId xmlns:a16="http://schemas.microsoft.com/office/drawing/2014/main" id="{F5C52D39-FF19-AAF0-B633-A69AC0395152}"/>
              </a:ext>
            </a:extLst>
          </p:cNvPr>
          <p:cNvSpPr>
            <a:spLocks noGrp="1"/>
          </p:cNvSpPr>
          <p:nvPr>
            <p:ph sz="half" idx="2"/>
          </p:nvPr>
        </p:nvSpPr>
        <p:spPr>
          <a:xfrm>
            <a:off x="550863" y="2158584"/>
            <a:ext cx="5429114" cy="3934241"/>
          </a:xfrm>
        </p:spPr>
        <p:txBody>
          <a:bodyPr>
            <a:normAutofit fontScale="92500" lnSpcReduction="20000"/>
          </a:bodyPr>
          <a:lstStyle/>
          <a:p>
            <a:r>
              <a:rPr lang="en-US" dirty="0"/>
              <a:t>Every meeting has a purpose.</a:t>
            </a:r>
          </a:p>
          <a:p>
            <a:r>
              <a:rPr lang="en-US" dirty="0"/>
              <a:t>After the meeting has been called to order, note the time and call the roll.</a:t>
            </a:r>
          </a:p>
          <a:p>
            <a:r>
              <a:rPr lang="en-US" dirty="0"/>
              <a:t>Basic headings covering business:</a:t>
            </a:r>
          </a:p>
          <a:p>
            <a:pPr lvl="1"/>
            <a:r>
              <a:rPr lang="en-US" dirty="0"/>
              <a:t>Reading/Approval of Minutes</a:t>
            </a:r>
          </a:p>
          <a:p>
            <a:pPr lvl="1"/>
            <a:r>
              <a:rPr lang="en-US" dirty="0"/>
              <a:t>Consent Agenda or Reading of Officers, Board, and Committee Reports</a:t>
            </a:r>
          </a:p>
          <a:p>
            <a:pPr lvl="1"/>
            <a:r>
              <a:rPr lang="en-US" dirty="0"/>
              <a:t>Special Order</a:t>
            </a:r>
          </a:p>
          <a:p>
            <a:pPr lvl="1"/>
            <a:r>
              <a:rPr lang="en-US" dirty="0"/>
              <a:t>Unfinished Business and General Orders</a:t>
            </a:r>
          </a:p>
          <a:p>
            <a:pPr lvl="1"/>
            <a:r>
              <a:rPr lang="en-US" dirty="0"/>
              <a:t>New Business</a:t>
            </a:r>
          </a:p>
        </p:txBody>
      </p:sp>
      <p:sp>
        <p:nvSpPr>
          <p:cNvPr id="7" name="Text Placeholder 6">
            <a:extLst>
              <a:ext uri="{FF2B5EF4-FFF2-40B4-BE49-F238E27FC236}">
                <a16:creationId xmlns:a16="http://schemas.microsoft.com/office/drawing/2014/main" id="{ADD85186-BE3B-9A31-16FB-123A9ACBD781}"/>
              </a:ext>
            </a:extLst>
          </p:cNvPr>
          <p:cNvSpPr>
            <a:spLocks noGrp="1"/>
          </p:cNvSpPr>
          <p:nvPr>
            <p:ph type="body" sz="quarter" idx="3"/>
          </p:nvPr>
        </p:nvSpPr>
        <p:spPr>
          <a:xfrm>
            <a:off x="6203954" y="1405353"/>
            <a:ext cx="5436392" cy="535354"/>
          </a:xfrm>
        </p:spPr>
        <p:txBody>
          <a:bodyPr/>
          <a:lstStyle/>
          <a:p>
            <a:pPr marL="0" indent="0">
              <a:buNone/>
            </a:pPr>
            <a:r>
              <a:rPr lang="en-US" dirty="0"/>
              <a:t>Meeting Minutes</a:t>
            </a:r>
          </a:p>
        </p:txBody>
      </p:sp>
      <p:sp>
        <p:nvSpPr>
          <p:cNvPr id="8" name="Content Placeholder 7">
            <a:extLst>
              <a:ext uri="{FF2B5EF4-FFF2-40B4-BE49-F238E27FC236}">
                <a16:creationId xmlns:a16="http://schemas.microsoft.com/office/drawing/2014/main" id="{E29B6B07-0B9D-885D-0908-B15D34CC11DC}"/>
              </a:ext>
            </a:extLst>
          </p:cNvPr>
          <p:cNvSpPr>
            <a:spLocks noGrp="1"/>
          </p:cNvSpPr>
          <p:nvPr>
            <p:ph sz="quarter" idx="4"/>
          </p:nvPr>
        </p:nvSpPr>
        <p:spPr>
          <a:xfrm>
            <a:off x="6212023" y="2158584"/>
            <a:ext cx="5436391" cy="3934241"/>
          </a:xfrm>
        </p:spPr>
        <p:txBody>
          <a:bodyPr>
            <a:normAutofit fontScale="92500" lnSpcReduction="20000"/>
          </a:bodyPr>
          <a:lstStyle/>
          <a:p>
            <a:r>
              <a:rPr lang="en-US" dirty="0"/>
              <a:t>Meeting minutes should match the agenda item headers.</a:t>
            </a:r>
          </a:p>
          <a:p>
            <a:r>
              <a:rPr lang="en-US" dirty="0"/>
              <a:t>Special meetings must specify why.</a:t>
            </a:r>
          </a:p>
          <a:p>
            <a:r>
              <a:rPr lang="en-US" dirty="0"/>
              <a:t>First paragraph should contain:</a:t>
            </a:r>
          </a:p>
          <a:p>
            <a:pPr lvl="1"/>
            <a:r>
              <a:rPr lang="en-US" dirty="0"/>
              <a:t>The kind of meeting: regular, special, executive or board, etc.</a:t>
            </a:r>
          </a:p>
          <a:p>
            <a:pPr lvl="1"/>
            <a:r>
              <a:rPr lang="en-US" dirty="0"/>
              <a:t>The name of your PTA</a:t>
            </a:r>
          </a:p>
          <a:p>
            <a:pPr lvl="1"/>
            <a:r>
              <a:rPr lang="en-US" dirty="0"/>
              <a:t>Date, Time, and Place (Virtual or Physical Location)</a:t>
            </a:r>
          </a:p>
          <a:p>
            <a:pPr lvl="1"/>
            <a:r>
              <a:rPr lang="en-US" dirty="0"/>
              <a:t>Roll Call indicating Present, Absent, any Vacancies</a:t>
            </a:r>
          </a:p>
          <a:p>
            <a:pPr lvl="1"/>
            <a:r>
              <a:rPr lang="en-US" dirty="0"/>
              <a:t>Approval of Previous Meeting Minutes</a:t>
            </a:r>
          </a:p>
        </p:txBody>
      </p:sp>
    </p:spTree>
    <p:extLst>
      <p:ext uri="{BB962C8B-B14F-4D97-AF65-F5344CB8AC3E}">
        <p14:creationId xmlns:p14="http://schemas.microsoft.com/office/powerpoint/2010/main" val="3129931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D7B4-274E-3227-0ED3-3667A5DA9755}"/>
              </a:ext>
            </a:extLst>
          </p:cNvPr>
          <p:cNvSpPr>
            <a:spLocks noGrp="1"/>
          </p:cNvSpPr>
          <p:nvPr>
            <p:ph type="title"/>
          </p:nvPr>
        </p:nvSpPr>
        <p:spPr/>
        <p:txBody>
          <a:bodyPr>
            <a:normAutofit fontScale="90000"/>
          </a:bodyPr>
          <a:lstStyle/>
          <a:p>
            <a:r>
              <a:rPr lang="en-US" dirty="0"/>
              <a:t>Return of the Jedi: Meeting Minutes Continued…</a:t>
            </a:r>
          </a:p>
        </p:txBody>
      </p:sp>
      <p:sp>
        <p:nvSpPr>
          <p:cNvPr id="3" name="Content Placeholder 2">
            <a:extLst>
              <a:ext uri="{FF2B5EF4-FFF2-40B4-BE49-F238E27FC236}">
                <a16:creationId xmlns:a16="http://schemas.microsoft.com/office/drawing/2014/main" id="{FE672281-D151-8302-B36F-19B6BAC5F006}"/>
              </a:ext>
            </a:extLst>
          </p:cNvPr>
          <p:cNvSpPr>
            <a:spLocks noGrp="1"/>
          </p:cNvSpPr>
          <p:nvPr>
            <p:ph idx="1"/>
          </p:nvPr>
        </p:nvSpPr>
        <p:spPr>
          <a:xfrm>
            <a:off x="550863" y="1881275"/>
            <a:ext cx="11090274" cy="4759368"/>
          </a:xfrm>
        </p:spPr>
        <p:txBody>
          <a:bodyPr>
            <a:normAutofit lnSpcReduction="10000"/>
          </a:bodyPr>
          <a:lstStyle/>
          <a:p>
            <a:r>
              <a:rPr lang="en-US" dirty="0"/>
              <a:t>The body of the minutes should contain:</a:t>
            </a:r>
          </a:p>
          <a:p>
            <a:pPr lvl="1"/>
            <a:r>
              <a:rPr lang="en-US" dirty="0"/>
              <a:t>Separate paragraphs/segments for each subject matter,</a:t>
            </a:r>
          </a:p>
          <a:p>
            <a:pPr lvl="1"/>
            <a:r>
              <a:rPr lang="en-US" dirty="0"/>
              <a:t>All motions, specifying</a:t>
            </a:r>
          </a:p>
          <a:p>
            <a:pPr lvl="2"/>
            <a:r>
              <a:rPr lang="en-US" dirty="0"/>
              <a:t>The wording in which each motion was adopted or disposed, and the name of the maker;</a:t>
            </a:r>
          </a:p>
          <a:p>
            <a:pPr lvl="2"/>
            <a:r>
              <a:rPr lang="en-US" dirty="0"/>
              <a:t>The facts of any debate or amendments made before disposition (mentioned parenthetically); and</a:t>
            </a:r>
          </a:p>
          <a:p>
            <a:pPr lvl="2"/>
            <a:r>
              <a:rPr lang="en-US" dirty="0"/>
              <a:t>The disposition of the motion, including vote counts for </a:t>
            </a:r>
            <a:r>
              <a:rPr lang="en-US" dirty="0" err="1"/>
              <a:t>Yays</a:t>
            </a:r>
            <a:r>
              <a:rPr lang="en-US" dirty="0"/>
              <a:t> (in favor) and Nays (opposed), or “</a:t>
            </a:r>
            <a:r>
              <a:rPr lang="en-US" dirty="0" err="1"/>
              <a:t>unamimous</a:t>
            </a:r>
            <a:r>
              <a:rPr lang="en-US" dirty="0"/>
              <a:t> consent”;</a:t>
            </a:r>
          </a:p>
          <a:p>
            <a:pPr lvl="1"/>
            <a:r>
              <a:rPr lang="en-US" dirty="0"/>
              <a:t>Complete substance of oral committee reports; and</a:t>
            </a:r>
          </a:p>
          <a:p>
            <a:pPr lvl="1"/>
            <a:r>
              <a:rPr lang="en-US" dirty="0"/>
              <a:t>All points of order and appeals, whether sustained or lost, with reasons given by the chair for ruling.</a:t>
            </a:r>
          </a:p>
          <a:p>
            <a:r>
              <a:rPr lang="en-US" dirty="0"/>
              <a:t>The final paragraph should contain:</a:t>
            </a:r>
          </a:p>
          <a:p>
            <a:pPr lvl="1"/>
            <a:r>
              <a:rPr lang="en-US" dirty="0"/>
              <a:t>The time of adjournment.</a:t>
            </a:r>
          </a:p>
          <a:p>
            <a:endParaRPr lang="en-US" dirty="0"/>
          </a:p>
        </p:txBody>
      </p:sp>
    </p:spTree>
    <p:extLst>
      <p:ext uri="{BB962C8B-B14F-4D97-AF65-F5344CB8AC3E}">
        <p14:creationId xmlns:p14="http://schemas.microsoft.com/office/powerpoint/2010/main" val="1493853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16C20-F8E9-BA4C-06E8-4A6EFC493E32}"/>
              </a:ext>
            </a:extLst>
          </p:cNvPr>
          <p:cNvSpPr>
            <a:spLocks noGrp="1"/>
          </p:cNvSpPr>
          <p:nvPr>
            <p:ph type="title"/>
          </p:nvPr>
        </p:nvSpPr>
        <p:spPr/>
        <p:txBody>
          <a:bodyPr>
            <a:normAutofit/>
          </a:bodyPr>
          <a:lstStyle/>
          <a:p>
            <a:r>
              <a:rPr lang="en-US" sz="4000" dirty="0"/>
              <a:t>The Empire Strikes Back: During the Meeting</a:t>
            </a:r>
          </a:p>
        </p:txBody>
      </p:sp>
      <p:sp>
        <p:nvSpPr>
          <p:cNvPr id="3" name="Content Placeholder 2">
            <a:extLst>
              <a:ext uri="{FF2B5EF4-FFF2-40B4-BE49-F238E27FC236}">
                <a16:creationId xmlns:a16="http://schemas.microsoft.com/office/drawing/2014/main" id="{9E9739F3-A269-E1F0-5D5A-606A7C96DC33}"/>
              </a:ext>
            </a:extLst>
          </p:cNvPr>
          <p:cNvSpPr>
            <a:spLocks noGrp="1"/>
          </p:cNvSpPr>
          <p:nvPr>
            <p:ph idx="1"/>
          </p:nvPr>
        </p:nvSpPr>
        <p:spPr/>
        <p:txBody>
          <a:bodyPr>
            <a:normAutofit/>
          </a:bodyPr>
          <a:lstStyle/>
          <a:p>
            <a:r>
              <a:rPr lang="en-US" sz="1800" b="1" dirty="0"/>
              <a:t>Recording Accurate and Comprehensive Minutes</a:t>
            </a:r>
          </a:p>
          <a:p>
            <a:pPr lvl="1"/>
            <a:r>
              <a:rPr lang="en-US" sz="1800" dirty="0"/>
              <a:t>Focus on capturing motions, seconds, and voting outcomes precisely.</a:t>
            </a:r>
          </a:p>
          <a:p>
            <a:r>
              <a:rPr lang="en-US" sz="1800" b="1" dirty="0"/>
              <a:t>Noting Attendance and Voting Results</a:t>
            </a:r>
          </a:p>
          <a:p>
            <a:pPr lvl="1"/>
            <a:r>
              <a:rPr lang="en-US" sz="1800" dirty="0"/>
              <a:t>Track attendance carefully and note who is absent.</a:t>
            </a:r>
          </a:p>
          <a:p>
            <a:pPr lvl="1"/>
            <a:r>
              <a:rPr lang="en-US" sz="1800" dirty="0"/>
              <a:t>Use a prepared script to easily identify expected attendees and guests.</a:t>
            </a:r>
          </a:p>
          <a:p>
            <a:r>
              <a:rPr lang="en-US" sz="1800" b="1" dirty="0"/>
              <a:t>Assisting the President with Procedural Matters</a:t>
            </a:r>
          </a:p>
          <a:p>
            <a:pPr lvl="1"/>
            <a:r>
              <a:rPr lang="en-US" sz="1800" dirty="0"/>
              <a:t>Know your local unit’s PTA bylaws and standing rules.</a:t>
            </a:r>
          </a:p>
          <a:p>
            <a:pPr lvl="1"/>
            <a:r>
              <a:rPr lang="en-US" sz="1800" dirty="0"/>
              <a:t>Have a copy of Robert’s Rules of Order on hand for reference.</a:t>
            </a:r>
          </a:p>
        </p:txBody>
      </p:sp>
      <p:pic>
        <p:nvPicPr>
          <p:cNvPr id="6" name="Picture 5" descr="Woman writing in notebook">
            <a:extLst>
              <a:ext uri="{FF2B5EF4-FFF2-40B4-BE49-F238E27FC236}">
                <a16:creationId xmlns:a16="http://schemas.microsoft.com/office/drawing/2014/main" id="{A56A2CF6-4CEB-ACC0-245D-47A54E2ABB3E}"/>
              </a:ext>
            </a:extLst>
          </p:cNvPr>
          <p:cNvPicPr>
            <a:picLocks noChangeAspect="1"/>
          </p:cNvPicPr>
          <p:nvPr/>
        </p:nvPicPr>
        <p:blipFill rotWithShape="1">
          <a:blip r:embed="rId2"/>
          <a:srcRect l="19575" r="11776"/>
          <a:stretch/>
        </p:blipFill>
        <p:spPr>
          <a:xfrm>
            <a:off x="346143" y="2103051"/>
            <a:ext cx="3751109" cy="3642841"/>
          </a:xfrm>
          <a:prstGeom prst="rect">
            <a:avLst/>
          </a:prstGeom>
        </p:spPr>
      </p:pic>
    </p:spTree>
    <p:extLst>
      <p:ext uri="{BB962C8B-B14F-4D97-AF65-F5344CB8AC3E}">
        <p14:creationId xmlns:p14="http://schemas.microsoft.com/office/powerpoint/2010/main" val="21770315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ageCurlDouble"/>
      </p:transition>
    </mc:Choice>
    <mc:Fallback>
      <p:transition spd="slow">
        <p:fade/>
      </p:transition>
    </mc:Fallback>
  </mc:AlternateContent>
</p:sld>
</file>

<file path=ppt/theme/theme1.xml><?xml version="1.0" encoding="utf-8"?>
<a:theme xmlns:a="http://schemas.openxmlformats.org/drawingml/2006/main" name="3DFloatVTI">
  <a:themeElements>
    <a:clrScheme name="AnalogousFromDarkSeedLeftStep">
      <a:dk1>
        <a:srgbClr val="000000"/>
      </a:dk1>
      <a:lt1>
        <a:srgbClr val="FFFFFF"/>
      </a:lt1>
      <a:dk2>
        <a:srgbClr val="1A1634"/>
      </a:dk2>
      <a:lt2>
        <a:srgbClr val="F0F3F3"/>
      </a:lt2>
      <a:accent1>
        <a:srgbClr val="E72950"/>
      </a:accent1>
      <a:accent2>
        <a:srgbClr val="D5178E"/>
      </a:accent2>
      <a:accent3>
        <a:srgbClr val="DF29E7"/>
      </a:accent3>
      <a:accent4>
        <a:srgbClr val="7E17D5"/>
      </a:accent4>
      <a:accent5>
        <a:srgbClr val="4129E7"/>
      </a:accent5>
      <a:accent6>
        <a:srgbClr val="174ED5"/>
      </a:accent6>
      <a:hlink>
        <a:srgbClr val="7351C5"/>
      </a:hlink>
      <a:folHlink>
        <a:srgbClr val="7F7F7F"/>
      </a:folHlink>
    </a:clrScheme>
    <a:fontScheme name="Float">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1802</TotalTime>
  <Words>2395</Words>
  <Application>Microsoft Macintosh PowerPoint</Application>
  <PresentationFormat>Widescreen</PresentationFormat>
  <Paragraphs>208</Paragraphs>
  <Slides>19</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Avenir Next LT Pro</vt:lpstr>
      <vt:lpstr>Century Gothic</vt:lpstr>
      <vt:lpstr>DM Sans</vt:lpstr>
      <vt:lpstr>Phosphate Inline</vt:lpstr>
      <vt:lpstr>3DFloatVTI</vt:lpstr>
      <vt:lpstr>Harnessing the force</vt:lpstr>
      <vt:lpstr>PTA Mission</vt:lpstr>
      <vt:lpstr>A New Hope: The Role of the Secretary</vt:lpstr>
      <vt:lpstr>The Force Awakens: Core Duties</vt:lpstr>
      <vt:lpstr>The Rise of Skywalker: Preparation</vt:lpstr>
      <vt:lpstr>Robert’s Rules of Order Q&amp;A  How can I get an item on the agenda for a meeting?  For a proposed agenda to become the official agenda for a meeting, it must be adopted by the assembly at the outset of the meeting. At the time that an agenda is presented for adoption, it is in order for any member to move to amend the proposed agenda by adding any item that the member desires to add, or by proposing any other change. It is wrong to assume, as many do, that the president “sets the agenda.” It is common for the president to prepare a proposed agenda, but that becomes binding only if it is adopted by the full assembly, perhaps after amendments as just described. [RONR (12th ed.) 41:62; see also pp. 16–17 of RONR In Brief.] </vt:lpstr>
      <vt:lpstr>Attack of the Clones: Agenda vs. Meeting Minutes</vt:lpstr>
      <vt:lpstr>Return of the Jedi: Meeting Minutes Continued…</vt:lpstr>
      <vt:lpstr>The Empire Strikes Back: During the Meeting</vt:lpstr>
      <vt:lpstr>Robert’s Rules of Order Q&amp;A  Isn't it necessary to summarize matters discussed at a meeting in the minutes of that meeting in order for the minutes to be complete?         Not only is it not necessary to summarize matters discussed at a meeting in the minutes of that meeting, it is improper to do so. Minutes are a record of what was done at a meeting, not a record of what was said. [RONR (12th ed.) 48:2; see also pp. 148–49 of RONR In Brief.] </vt:lpstr>
      <vt:lpstr>Return of the Jedi: Post-Meeting Duties</vt:lpstr>
      <vt:lpstr>Robert’s Rules of Order Q&amp;A  If minutes of a previous meeting are corrected, are the corrections entered in the minutes of the meeting at which the corrections were made?         If corrections to minutes are made at the time when those minutes are originally submitted for approval, such corrections are made in the text of the minutes being approved. The minutes of the meeting at which the corrections are made should merely indicate that the minutes were approved “as corrected,” without specifying what the correction was.   If it becomes necessary to correct minutes after they have initially been approved, such correction can be made by means of the motion to Amend Something Previously Adopted. Since the motion to Amend Something Previously Adopted is a main motion, the exact wording of that motion, whether adopted or rejected, should be entered in the minutes of the meeting at which it was considered.    [RONR (12th ed.) 48:4(5), 48:15; see also p. 153 of RONR In Brief.]</vt:lpstr>
      <vt:lpstr>The Phantom Menace: Minute-Taking Tips</vt:lpstr>
      <vt:lpstr>The Last Jedi: Best Practices</vt:lpstr>
      <vt:lpstr>The Force is Strong With This One: Robert’s Rules</vt:lpstr>
      <vt:lpstr>The Rise of Skywalker: Staying Organized</vt:lpstr>
      <vt:lpstr>Secrets of the Jedi: Expert Tips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“t” in PTSA</dc:title>
  <dc:creator>Ashley Goins</dc:creator>
  <cp:lastModifiedBy>Ashley Goins</cp:lastModifiedBy>
  <cp:revision>8</cp:revision>
  <dcterms:created xsi:type="dcterms:W3CDTF">2024-06-25T20:09:22Z</dcterms:created>
  <dcterms:modified xsi:type="dcterms:W3CDTF">2024-07-11T03:58:34Z</dcterms:modified>
</cp:coreProperties>
</file>